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ileron" panose="020B0604020202020204" charset="0"/>
      <p:regular r:id="rId29"/>
    </p:embeddedFont>
    <p:embeddedFont>
      <p:font typeface="Aileron Bold" panose="020B0604020202020204" charset="0"/>
      <p:regular r:id="rId30"/>
      <p:bold r:id="rId31"/>
    </p:embeddedFont>
    <p:embeddedFont>
      <p:font typeface="Bicubik" panose="02000503020000020004" charset="0"/>
      <p:regular r:id="rId32"/>
    </p:embeddedFont>
    <p:embeddedFont>
      <p:font typeface="Canva Sans" panose="020B0604020202020204" charset="0"/>
      <p:regular r:id="rId33"/>
    </p:embeddedFont>
    <p:embeddedFont>
      <p:font typeface="Canva Sans Bold" panose="020B0604020202020204" charset="0"/>
      <p:regular r:id="rId34"/>
      <p:bold r:id="rId35"/>
    </p:embeddedFont>
    <p:embeddedFont>
      <p:font typeface="Garamond" panose="02020404030301010803" pitchFamily="18" charset="0"/>
      <p:regular r:id="rId36"/>
      <p:bold r:id="rId37"/>
      <p:italic r:id="rId38"/>
      <p:boldItalic r:id="rId39"/>
    </p:embeddedFont>
    <p:embeddedFont>
      <p:font typeface="Georgia Pro" panose="02040502050405020303" pitchFamily="18"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Open Sans Bold" panose="020B0806030504020204" pitchFamily="34" charset="0"/>
      <p:regular r:id="rId48"/>
      <p:bold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9D9AD1-EB88-8599-2135-C7BF0E9A02CB}" v="58" dt="2024-03-11T10:42:59.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87" autoAdjust="0"/>
  </p:normalViewPr>
  <p:slideViewPr>
    <p:cSldViewPr>
      <p:cViewPr varScale="1">
        <p:scale>
          <a:sx n="52" d="100"/>
          <a:sy n="52" d="100"/>
        </p:scale>
        <p:origin x="77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vendekar, Madhura (SRH Hochschule Heidelberg Student)" userId="S::11038003@stud.hochschule-heidelberg.de::0c160574-f791-44a2-b4a5-7b001892b03f" providerId="AD" clId="Web-{759D9AD1-EB88-8599-2135-C7BF0E9A02CB}"/>
    <pc:docChg chg="modSld">
      <pc:chgData name="Aravendekar, Madhura (SRH Hochschule Heidelberg Student)" userId="S::11038003@stud.hochschule-heidelberg.de::0c160574-f791-44a2-b4a5-7b001892b03f" providerId="AD" clId="Web-{759D9AD1-EB88-8599-2135-C7BF0E9A02CB}" dt="2024-03-11T10:42:59.909" v="37" actId="20577"/>
      <pc:docMkLst>
        <pc:docMk/>
      </pc:docMkLst>
      <pc:sldChg chg="modSp">
        <pc:chgData name="Aravendekar, Madhura (SRH Hochschule Heidelberg Student)" userId="S::11038003@stud.hochschule-heidelberg.de::0c160574-f791-44a2-b4a5-7b001892b03f" providerId="AD" clId="Web-{759D9AD1-EB88-8599-2135-C7BF0E9A02CB}" dt="2024-03-11T10:42:59.909" v="37" actId="20577"/>
        <pc:sldMkLst>
          <pc:docMk/>
          <pc:sldMk cId="0" sldId="274"/>
        </pc:sldMkLst>
        <pc:spChg chg="mod">
          <ac:chgData name="Aravendekar, Madhura (SRH Hochschule Heidelberg Student)" userId="S::11038003@stud.hochschule-heidelberg.de::0c160574-f791-44a2-b4a5-7b001892b03f" providerId="AD" clId="Web-{759D9AD1-EB88-8599-2135-C7BF0E9A02CB}" dt="2024-03-11T10:42:59.909" v="37" actId="20577"/>
          <ac:spMkLst>
            <pc:docMk/>
            <pc:sldMk cId="0" sldId="274"/>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C205D-2E41-1047-91F3-0AD05A83D044}" type="datetimeFigureOut">
              <a:rPr lang="en-US" smtClean="0"/>
              <a:t>3/11/2024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449BA-04E1-C148-A06F-74CD9305BF0D}" type="slidenum">
              <a:rPr lang="en-US" smtClean="0"/>
              <a:t>‹Nr.›</a:t>
            </a:fld>
            <a:endParaRPr lang="en-US"/>
          </a:p>
        </p:txBody>
      </p:sp>
    </p:spTree>
    <p:extLst>
      <p:ext uri="{BB962C8B-B14F-4D97-AF65-F5344CB8AC3E}">
        <p14:creationId xmlns:p14="http://schemas.microsoft.com/office/powerpoint/2010/main" val="1918559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351C455-5F73-4583-A4EE-16405F817C34}" type="datetime1">
              <a:rPr lang="en-IN" smtClean="0"/>
              <a:t>11-03-2024</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7137C6-8FBC-4703-989A-1A34517ED90F}" type="datetime1">
              <a:rPr lang="en-IN" smtClean="0"/>
              <a:t>11-03-2024</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50B81A-A895-4079-80CD-F7527B081F29}" type="datetime1">
              <a:rPr lang="en-IN" smtClean="0"/>
              <a:t>11-03-2024</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79725E-5D1C-4B39-9A5A-6EC313F9502F}" type="datetime1">
              <a:rPr lang="en-IN" smtClean="0"/>
              <a:t>11-03-2024</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8D383F-A6C6-46D9-AC0F-F2932CE6CB13}" type="datetime1">
              <a:rPr lang="en-IN" smtClean="0"/>
              <a:t>11-03-2024</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599C83-2672-42CE-8F49-D050B81842AC}" type="datetime1">
              <a:rPr lang="en-IN" smtClean="0"/>
              <a:t>11-03-2024</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FC7EFB-BE44-420D-852C-33E73A7C559D}" type="datetime1">
              <a:rPr lang="en-IN" smtClean="0"/>
              <a:t>11-03-2024</a:t>
            </a:fld>
            <a:endParaRPr lang="en-US"/>
          </a:p>
        </p:txBody>
      </p:sp>
      <p:sp>
        <p:nvSpPr>
          <p:cNvPr id="8" name="Footer Placeholder 7"/>
          <p:cNvSpPr>
            <a:spLocks noGrp="1"/>
          </p:cNvSpPr>
          <p:nvPr>
            <p:ph type="ftr" sz="quarter" idx="11"/>
          </p:nvPr>
        </p:nvSpPr>
        <p:spPr/>
        <p:txBody>
          <a:bodyPr/>
          <a:lstStyle/>
          <a:p>
            <a:r>
              <a:rPr lang="en-US"/>
              <a:t>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CE8CE2-4CDD-49D2-89CA-6DB92E4CCA7D}" type="datetime1">
              <a:rPr lang="en-IN" smtClean="0"/>
              <a:t>11-03-2024</a:t>
            </a:fld>
            <a:endParaRPr lang="en-US"/>
          </a:p>
        </p:txBody>
      </p:sp>
      <p:sp>
        <p:nvSpPr>
          <p:cNvPr id="4" name="Footer Placeholder 3"/>
          <p:cNvSpPr>
            <a:spLocks noGrp="1"/>
          </p:cNvSpPr>
          <p:nvPr>
            <p:ph type="ftr" sz="quarter" idx="11"/>
          </p:nvPr>
        </p:nvSpPr>
        <p:spPr/>
        <p:txBody>
          <a:bodyPr/>
          <a:lstStyle/>
          <a:p>
            <a:r>
              <a:rPr lang="en-US"/>
              <a:t>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7FB389-F6CD-41B2-833E-D7EA5000A666}" type="datetime1">
              <a:rPr lang="en-IN" smtClean="0"/>
              <a:t>11-03-2024</a:t>
            </a:fld>
            <a:endParaRPr lang="en-US"/>
          </a:p>
        </p:txBody>
      </p:sp>
      <p:sp>
        <p:nvSpPr>
          <p:cNvPr id="3" name="Footer Placeholder 2"/>
          <p:cNvSpPr>
            <a:spLocks noGrp="1"/>
          </p:cNvSpPr>
          <p:nvPr>
            <p:ph type="ftr" sz="quarter" idx="11"/>
          </p:nvPr>
        </p:nvSpPr>
        <p:spPr/>
        <p:txBody>
          <a:bodyPr/>
          <a:lstStyle/>
          <a:p>
            <a:r>
              <a:rPr lang="en-US"/>
              <a:t>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99DA48-77F4-4D66-86C1-42AB76C40CE3}" type="datetime1">
              <a:rPr lang="en-IN" smtClean="0"/>
              <a:t>11-03-2024</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AD3332-408D-4BF1-B3CC-88B36A4FB0D4}" type="datetime1">
              <a:rPr lang="en-IN" smtClean="0"/>
              <a:t>11-03-2024</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73CC7E-7AC2-4921-BF08-BD55015F0A60}" type="datetime1">
              <a:rPr lang="en-IN" smtClean="0"/>
              <a:t>11-03-2024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sv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10" Type="http://schemas.openxmlformats.org/officeDocument/2006/relationships/image" Target="../media/image3.svg"/><Relationship Id="rId4" Type="http://schemas.openxmlformats.org/officeDocument/2006/relationships/image" Target="../media/image40.pn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svg"/><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10" Type="http://schemas.openxmlformats.org/officeDocument/2006/relationships/image" Target="../media/image3.svg"/><Relationship Id="rId4" Type="http://schemas.openxmlformats.org/officeDocument/2006/relationships/image" Target="../media/image40.png"/><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0.jpeg"/><Relationship Id="rId4" Type="http://schemas.openxmlformats.org/officeDocument/2006/relationships/image" Target="../media/image6.jpeg"/><Relationship Id="rId9"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5" Type="http://schemas.openxmlformats.org/officeDocument/2006/relationships/image" Target="../media/image3.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 Id="rId1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62.jpe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3.jpe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4.jpe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6.jpeg"/><Relationship Id="rId4" Type="http://schemas.openxmlformats.org/officeDocument/2006/relationships/image" Target="../media/image65.jpeg"/><Relationship Id="rId9"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svg"/><Relationship Id="rId21" Type="http://schemas.openxmlformats.org/officeDocument/2006/relationships/image" Target="../media/image3.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5.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5400000">
            <a:off x="8912009" y="5328321"/>
            <a:ext cx="463982" cy="4760457"/>
          </a:xfrm>
          <a:custGeom>
            <a:avLst/>
            <a:gdLst/>
            <a:ahLst/>
            <a:cxnLst/>
            <a:rect l="l" t="t" r="r" b="b"/>
            <a:pathLst>
              <a:path w="463982" h="4760457">
                <a:moveTo>
                  <a:pt x="0" y="0"/>
                </a:moveTo>
                <a:lnTo>
                  <a:pt x="463982" y="0"/>
                </a:lnTo>
                <a:lnTo>
                  <a:pt x="463982" y="4760458"/>
                </a:lnTo>
                <a:lnTo>
                  <a:pt x="0" y="47604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12" name="TextBox 12"/>
          <p:cNvSpPr txBox="1"/>
          <p:nvPr/>
        </p:nvSpPr>
        <p:spPr>
          <a:xfrm>
            <a:off x="1789214" y="3060893"/>
            <a:ext cx="14678756" cy="3997961"/>
          </a:xfrm>
          <a:prstGeom prst="rect">
            <a:avLst/>
          </a:prstGeom>
        </p:spPr>
        <p:txBody>
          <a:bodyPr lIns="0" tIns="0" rIns="0" bIns="0" rtlCol="0" anchor="t">
            <a:spAutoFit/>
          </a:bodyPr>
          <a:lstStyle/>
          <a:p>
            <a:pPr algn="ctr">
              <a:lnSpc>
                <a:spcPts val="10639"/>
              </a:lnSpc>
            </a:pPr>
            <a:r>
              <a:rPr lang="en-US" sz="7599" dirty="0">
                <a:solidFill>
                  <a:srgbClr val="FFFFFF"/>
                </a:solidFill>
                <a:latin typeface="Bicubik"/>
              </a:rPr>
              <a:t>BIG DATA PROGRAMMING - PYTHON</a:t>
            </a:r>
          </a:p>
          <a:p>
            <a:pPr algn="ctr">
              <a:lnSpc>
                <a:spcPts val="10639"/>
              </a:lnSpc>
              <a:spcBef>
                <a:spcPct val="0"/>
              </a:spcBef>
            </a:pPr>
            <a:r>
              <a:rPr lang="en-US" sz="7599" dirty="0">
                <a:solidFill>
                  <a:srgbClr val="FFFFFF"/>
                </a:solidFill>
                <a:latin typeface="Bicubik"/>
              </a:rPr>
              <a:t>GROUP - 5</a:t>
            </a:r>
          </a:p>
        </p:txBody>
      </p:sp>
      <p:sp>
        <p:nvSpPr>
          <p:cNvPr id="13" name="TextBox 13"/>
          <p:cNvSpPr txBox="1"/>
          <p:nvPr/>
        </p:nvSpPr>
        <p:spPr>
          <a:xfrm>
            <a:off x="4976913" y="2317884"/>
            <a:ext cx="8247040" cy="264160"/>
          </a:xfrm>
          <a:prstGeom prst="rect">
            <a:avLst/>
          </a:prstGeom>
        </p:spPr>
        <p:txBody>
          <a:bodyPr lIns="0" tIns="0" rIns="0" bIns="0" rtlCol="0" anchor="t">
            <a:spAutoFit/>
          </a:bodyPr>
          <a:lstStyle/>
          <a:p>
            <a:pPr algn="ctr">
              <a:lnSpc>
                <a:spcPts val="2239"/>
              </a:lnSpc>
              <a:spcBef>
                <a:spcPct val="0"/>
              </a:spcBef>
            </a:pPr>
            <a:r>
              <a:rPr lang="en-US" sz="1599" spc="1279">
                <a:solidFill>
                  <a:srgbClr val="C20BF2"/>
                </a:solidFill>
                <a:latin typeface="Open Sans"/>
              </a:rPr>
              <a:t>WWW.DOODLE.COM</a:t>
            </a:r>
          </a:p>
        </p:txBody>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US" dirty="0"/>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18144623" y="8078534"/>
            <a:ext cx="143377" cy="1179766"/>
            <a:chOff x="0" y="0"/>
            <a:chExt cx="46272" cy="380749"/>
          </a:xfrm>
        </p:grpSpPr>
        <p:sp>
          <p:nvSpPr>
            <p:cNvPr id="11" name="Freeform 11"/>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2" name="TextBox 12"/>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0" y="1761366"/>
            <a:ext cx="1053872" cy="6585871"/>
            <a:chOff x="0" y="0"/>
            <a:chExt cx="150802" cy="942391"/>
          </a:xfrm>
        </p:grpSpPr>
        <p:sp>
          <p:nvSpPr>
            <p:cNvPr id="14" name="Freeform 14"/>
            <p:cNvSpPr/>
            <p:nvPr/>
          </p:nvSpPr>
          <p:spPr>
            <a:xfrm>
              <a:off x="0" y="0"/>
              <a:ext cx="150802" cy="942391"/>
            </a:xfrm>
            <a:custGeom>
              <a:avLst/>
              <a:gdLst/>
              <a:ahLst/>
              <a:cxnLst/>
              <a:rect l="l" t="t" r="r" b="b"/>
              <a:pathLst>
                <a:path w="150802" h="942391">
                  <a:moveTo>
                    <a:pt x="0" y="0"/>
                  </a:moveTo>
                  <a:lnTo>
                    <a:pt x="150802" y="0"/>
                  </a:lnTo>
                  <a:lnTo>
                    <a:pt x="150802" y="942391"/>
                  </a:lnTo>
                  <a:lnTo>
                    <a:pt x="0" y="942391"/>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5" name="TextBox 15"/>
            <p:cNvSpPr txBox="1"/>
            <p:nvPr/>
          </p:nvSpPr>
          <p:spPr>
            <a:xfrm>
              <a:off x="0" y="-38100"/>
              <a:ext cx="150802" cy="980491"/>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5400000">
            <a:off x="9023596" y="1532210"/>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Freeform 17"/>
          <p:cNvSpPr/>
          <p:nvPr/>
        </p:nvSpPr>
        <p:spPr>
          <a:xfrm>
            <a:off x="1947823" y="3145134"/>
            <a:ext cx="14971479" cy="6526467"/>
          </a:xfrm>
          <a:custGeom>
            <a:avLst/>
            <a:gdLst/>
            <a:ahLst/>
            <a:cxnLst/>
            <a:rect l="l" t="t" r="r" b="b"/>
            <a:pathLst>
              <a:path w="14971479" h="6526467">
                <a:moveTo>
                  <a:pt x="0" y="0"/>
                </a:moveTo>
                <a:lnTo>
                  <a:pt x="14971480" y="0"/>
                </a:lnTo>
                <a:lnTo>
                  <a:pt x="14971480" y="6526466"/>
                </a:lnTo>
                <a:lnTo>
                  <a:pt x="0" y="6526466"/>
                </a:lnTo>
                <a:lnTo>
                  <a:pt x="0" y="0"/>
                </a:lnTo>
                <a:close/>
              </a:path>
            </a:pathLst>
          </a:custGeom>
          <a:blipFill>
            <a:blip r:embed="rId7"/>
            <a:stretch>
              <a:fillRect t="-18868" b="-10167"/>
            </a:stretch>
          </a:blipFill>
        </p:spPr>
        <p:txBody>
          <a:bodyPr/>
          <a:lstStyle/>
          <a:p>
            <a:endParaRPr lang="en-US" dirty="0"/>
          </a:p>
        </p:txBody>
      </p:sp>
      <p:sp>
        <p:nvSpPr>
          <p:cNvPr id="18" name="TextBox 18"/>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19" name="TextBox 19"/>
          <p:cNvSpPr txBox="1"/>
          <p:nvPr/>
        </p:nvSpPr>
        <p:spPr>
          <a:xfrm>
            <a:off x="3672721" y="441809"/>
            <a:ext cx="12028129" cy="2033205"/>
          </a:xfrm>
          <a:prstGeom prst="rect">
            <a:avLst/>
          </a:prstGeom>
        </p:spPr>
        <p:txBody>
          <a:bodyPr lIns="0" tIns="0" rIns="0" bIns="0" rtlCol="0" anchor="t">
            <a:spAutoFit/>
          </a:bodyPr>
          <a:lstStyle/>
          <a:p>
            <a:pPr algn="ctr">
              <a:lnSpc>
                <a:spcPts val="8158"/>
              </a:lnSpc>
              <a:spcBef>
                <a:spcPct val="0"/>
              </a:spcBef>
            </a:pPr>
            <a:r>
              <a:rPr lang="en-US" sz="5827">
                <a:solidFill>
                  <a:srgbClr val="FFFFFF"/>
                </a:solidFill>
                <a:latin typeface="Bicubik"/>
              </a:rPr>
              <a:t>UNSUPERVISED LEARNING - STACK OVERFLOW</a:t>
            </a:r>
          </a:p>
        </p:txBody>
      </p:sp>
      <p:sp>
        <p:nvSpPr>
          <p:cNvPr id="20" name="Slide Number Placeholder 19">
            <a:extLst>
              <a:ext uri="{FF2B5EF4-FFF2-40B4-BE49-F238E27FC236}">
                <a16:creationId xmlns:a16="http://schemas.microsoft.com/office/drawing/2014/main" id="{AC10EAD6-B217-7CD3-72E4-AC595D9DDBE3}"/>
              </a:ext>
            </a:extLst>
          </p:cNvPr>
          <p:cNvSpPr>
            <a:spLocks noGrp="1"/>
          </p:cNvSpPr>
          <p:nvPr>
            <p:ph type="sldNum" sz="quarter" idx="12"/>
          </p:nvPr>
        </p:nvSpPr>
        <p:spPr>
          <a:xfrm>
            <a:off x="15556883" y="174558"/>
            <a:ext cx="2133600" cy="365125"/>
          </a:xfrm>
        </p:spPr>
        <p:txBody>
          <a:bodyPr/>
          <a:lstStyle/>
          <a:p>
            <a:fld id="{B6F15528-21DE-4FAA-801E-634DDDAF4B2B}" type="slidenum">
              <a:rPr lang="en-US" sz="3600" smtClean="0"/>
              <a:pPr/>
              <a:t>10</a:t>
            </a:fld>
            <a:endParaRPr lang="en-US" sz="3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5443513" y="3519728"/>
            <a:ext cx="1239216" cy="1159426"/>
            <a:chOff x="0" y="0"/>
            <a:chExt cx="3977719" cy="3721602"/>
          </a:xfrm>
        </p:grpSpPr>
        <p:sp>
          <p:nvSpPr>
            <p:cNvPr id="3" name="Freeform 3"/>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55C4D4"/>
            </a:solidFill>
          </p:spPr>
          <p:txBody>
            <a:bodyPr/>
            <a:lstStyle/>
            <a:p>
              <a:endParaRPr lang="en-US"/>
            </a:p>
          </p:txBody>
        </p:sp>
      </p:grpSp>
      <p:grpSp>
        <p:nvGrpSpPr>
          <p:cNvPr id="4" name="Group 4"/>
          <p:cNvGrpSpPr/>
          <p:nvPr/>
        </p:nvGrpSpPr>
        <p:grpSpPr>
          <a:xfrm>
            <a:off x="3999498" y="3519728"/>
            <a:ext cx="1239216" cy="1159426"/>
            <a:chOff x="0" y="0"/>
            <a:chExt cx="3977719" cy="3721602"/>
          </a:xfrm>
        </p:grpSpPr>
        <p:sp>
          <p:nvSpPr>
            <p:cNvPr id="5" name="Freeform 5"/>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3EDAD8"/>
            </a:solidFill>
          </p:spPr>
          <p:txBody>
            <a:bodyPr/>
            <a:lstStyle/>
            <a:p>
              <a:endParaRPr lang="en-US"/>
            </a:p>
          </p:txBody>
        </p:sp>
      </p:grpSp>
      <p:grpSp>
        <p:nvGrpSpPr>
          <p:cNvPr id="6" name="Group 6"/>
          <p:cNvGrpSpPr/>
          <p:nvPr/>
        </p:nvGrpSpPr>
        <p:grpSpPr>
          <a:xfrm>
            <a:off x="2555484" y="3519728"/>
            <a:ext cx="1239216" cy="1159426"/>
            <a:chOff x="0" y="0"/>
            <a:chExt cx="3977719" cy="3721602"/>
          </a:xfrm>
        </p:grpSpPr>
        <p:sp>
          <p:nvSpPr>
            <p:cNvPr id="7" name="Freeform 7"/>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37C9EF"/>
            </a:solidFill>
          </p:spPr>
          <p:txBody>
            <a:bodyPr/>
            <a:lstStyle/>
            <a:p>
              <a:endParaRPr lang="en-US"/>
            </a:p>
          </p:txBody>
        </p:sp>
      </p:grpSp>
      <p:grpSp>
        <p:nvGrpSpPr>
          <p:cNvPr id="8" name="Group 8"/>
          <p:cNvGrpSpPr/>
          <p:nvPr/>
        </p:nvGrpSpPr>
        <p:grpSpPr>
          <a:xfrm>
            <a:off x="1111469" y="3519728"/>
            <a:ext cx="1239216" cy="1159426"/>
            <a:chOff x="0" y="0"/>
            <a:chExt cx="3977719" cy="3721602"/>
          </a:xfrm>
        </p:grpSpPr>
        <p:sp>
          <p:nvSpPr>
            <p:cNvPr id="9" name="Freeform 9"/>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2C92D5"/>
            </a:solidFill>
          </p:spPr>
          <p:txBody>
            <a:bodyPr/>
            <a:lstStyle/>
            <a:p>
              <a:endParaRPr lang="en-US"/>
            </a:p>
          </p:txBody>
        </p:sp>
      </p:grpSp>
      <p:grpSp>
        <p:nvGrpSpPr>
          <p:cNvPr id="10" name="Group 10"/>
          <p:cNvGrpSpPr/>
          <p:nvPr/>
        </p:nvGrpSpPr>
        <p:grpSpPr>
          <a:xfrm>
            <a:off x="11487114" y="3519728"/>
            <a:ext cx="1239216" cy="1159426"/>
            <a:chOff x="0" y="0"/>
            <a:chExt cx="3977719" cy="3721602"/>
          </a:xfrm>
        </p:grpSpPr>
        <p:sp>
          <p:nvSpPr>
            <p:cNvPr id="11" name="Freeform 11"/>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55C4D4"/>
            </a:solidFill>
          </p:spPr>
          <p:txBody>
            <a:bodyPr/>
            <a:lstStyle/>
            <a:p>
              <a:endParaRPr lang="en-US"/>
            </a:p>
          </p:txBody>
        </p:sp>
      </p:grpSp>
      <p:grpSp>
        <p:nvGrpSpPr>
          <p:cNvPr id="12" name="Group 12"/>
          <p:cNvGrpSpPr/>
          <p:nvPr/>
        </p:nvGrpSpPr>
        <p:grpSpPr>
          <a:xfrm>
            <a:off x="12931129" y="3519728"/>
            <a:ext cx="1239216" cy="1159426"/>
            <a:chOff x="0" y="0"/>
            <a:chExt cx="3977719" cy="3721602"/>
          </a:xfrm>
        </p:grpSpPr>
        <p:sp>
          <p:nvSpPr>
            <p:cNvPr id="13" name="Freeform 13"/>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3EDAD8"/>
            </a:solidFill>
          </p:spPr>
          <p:txBody>
            <a:bodyPr/>
            <a:lstStyle/>
            <a:p>
              <a:endParaRPr lang="en-US"/>
            </a:p>
          </p:txBody>
        </p:sp>
      </p:grpSp>
      <p:grpSp>
        <p:nvGrpSpPr>
          <p:cNvPr id="14" name="Group 14"/>
          <p:cNvGrpSpPr/>
          <p:nvPr/>
        </p:nvGrpSpPr>
        <p:grpSpPr>
          <a:xfrm>
            <a:off x="14375144" y="3519728"/>
            <a:ext cx="1239216" cy="1159426"/>
            <a:chOff x="0" y="0"/>
            <a:chExt cx="3977719" cy="3721602"/>
          </a:xfrm>
        </p:grpSpPr>
        <p:sp>
          <p:nvSpPr>
            <p:cNvPr id="15" name="Freeform 15"/>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37C9EF"/>
            </a:solidFill>
          </p:spPr>
          <p:txBody>
            <a:bodyPr/>
            <a:lstStyle/>
            <a:p>
              <a:endParaRPr lang="en-US"/>
            </a:p>
          </p:txBody>
        </p:sp>
      </p:grpSp>
      <p:grpSp>
        <p:nvGrpSpPr>
          <p:cNvPr id="16" name="Group 16"/>
          <p:cNvGrpSpPr/>
          <p:nvPr/>
        </p:nvGrpSpPr>
        <p:grpSpPr>
          <a:xfrm>
            <a:off x="15819158" y="3519728"/>
            <a:ext cx="1239216" cy="1159426"/>
            <a:chOff x="0" y="0"/>
            <a:chExt cx="3977719" cy="3721602"/>
          </a:xfrm>
        </p:grpSpPr>
        <p:sp>
          <p:nvSpPr>
            <p:cNvPr id="17" name="Freeform 17"/>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2C92D5"/>
            </a:solidFill>
          </p:spPr>
          <p:txBody>
            <a:bodyPr/>
            <a:lstStyle/>
            <a:p>
              <a:endParaRPr lang="en-US"/>
            </a:p>
          </p:txBody>
        </p:sp>
      </p:grpSp>
      <p:grpSp>
        <p:nvGrpSpPr>
          <p:cNvPr id="18" name="Group 18"/>
          <p:cNvGrpSpPr/>
          <p:nvPr/>
        </p:nvGrpSpPr>
        <p:grpSpPr>
          <a:xfrm>
            <a:off x="6063121" y="5887789"/>
            <a:ext cx="5890854" cy="4012565"/>
            <a:chOff x="0" y="0"/>
            <a:chExt cx="1497865" cy="1020274"/>
          </a:xfrm>
        </p:grpSpPr>
        <p:sp>
          <p:nvSpPr>
            <p:cNvPr id="19" name="Freeform 19"/>
            <p:cNvSpPr/>
            <p:nvPr/>
          </p:nvSpPr>
          <p:spPr>
            <a:xfrm>
              <a:off x="0" y="0"/>
              <a:ext cx="1497865" cy="1020273"/>
            </a:xfrm>
            <a:custGeom>
              <a:avLst/>
              <a:gdLst/>
              <a:ahLst/>
              <a:cxnLst/>
              <a:rect l="l" t="t" r="r" b="b"/>
              <a:pathLst>
                <a:path w="1497865" h="1020273">
                  <a:moveTo>
                    <a:pt x="3943" y="0"/>
                  </a:moveTo>
                  <a:lnTo>
                    <a:pt x="1493923" y="0"/>
                  </a:lnTo>
                  <a:cubicBezTo>
                    <a:pt x="1496100" y="0"/>
                    <a:pt x="1497865" y="1765"/>
                    <a:pt x="1497865" y="3943"/>
                  </a:cubicBezTo>
                  <a:lnTo>
                    <a:pt x="1497865" y="1016331"/>
                  </a:lnTo>
                  <a:cubicBezTo>
                    <a:pt x="1497865" y="1017376"/>
                    <a:pt x="1497450" y="1018379"/>
                    <a:pt x="1496711" y="1019119"/>
                  </a:cubicBezTo>
                  <a:cubicBezTo>
                    <a:pt x="1495971" y="1019858"/>
                    <a:pt x="1494968" y="1020273"/>
                    <a:pt x="1493923" y="1020273"/>
                  </a:cubicBezTo>
                  <a:lnTo>
                    <a:pt x="3943" y="1020273"/>
                  </a:lnTo>
                  <a:cubicBezTo>
                    <a:pt x="1765" y="1020273"/>
                    <a:pt x="0" y="1018508"/>
                    <a:pt x="0" y="1016331"/>
                  </a:cubicBezTo>
                  <a:lnTo>
                    <a:pt x="0" y="3943"/>
                  </a:lnTo>
                  <a:cubicBezTo>
                    <a:pt x="0" y="1765"/>
                    <a:pt x="1765" y="0"/>
                    <a:pt x="3943" y="0"/>
                  </a:cubicBezTo>
                  <a:close/>
                </a:path>
              </a:pathLst>
            </a:custGeom>
            <a:solidFill>
              <a:srgbClr val="13538A"/>
            </a:solidFill>
          </p:spPr>
          <p:txBody>
            <a:bodyPr/>
            <a:lstStyle/>
            <a:p>
              <a:endParaRPr lang="en-US"/>
            </a:p>
          </p:txBody>
        </p:sp>
        <p:sp>
          <p:nvSpPr>
            <p:cNvPr id="20" name="TextBox 20"/>
            <p:cNvSpPr txBox="1"/>
            <p:nvPr/>
          </p:nvSpPr>
          <p:spPr>
            <a:xfrm>
              <a:off x="0" y="-76200"/>
              <a:ext cx="1497865" cy="1096474"/>
            </a:xfrm>
            <a:prstGeom prst="rect">
              <a:avLst/>
            </a:prstGeom>
          </p:spPr>
          <p:txBody>
            <a:bodyPr lIns="254000" tIns="254000" rIns="254000" bIns="254000" rtlCol="0" anchor="ctr"/>
            <a:lstStyle/>
            <a:p>
              <a:pPr algn="ctr">
                <a:lnSpc>
                  <a:spcPts val="4199"/>
                </a:lnSpc>
              </a:pPr>
              <a:r>
                <a:rPr lang="en-US" sz="2799" spc="139">
                  <a:solidFill>
                    <a:srgbClr val="FFFFFF"/>
                  </a:solidFill>
                  <a:latin typeface="Aileron Bold"/>
                </a:rPr>
                <a:t>SQLALCHEMY</a:t>
              </a:r>
            </a:p>
            <a:p>
              <a:pPr algn="ctr">
                <a:lnSpc>
                  <a:spcPts val="4199"/>
                </a:lnSpc>
              </a:pPr>
              <a:r>
                <a:rPr lang="en-US" sz="2799" spc="139">
                  <a:solidFill>
                    <a:srgbClr val="FFFFFF"/>
                  </a:solidFill>
                  <a:latin typeface="Aileron Bold"/>
                </a:rPr>
                <a:t>sklearn.cluster(kMeans)</a:t>
              </a:r>
            </a:p>
            <a:p>
              <a:pPr algn="ctr">
                <a:lnSpc>
                  <a:spcPts val="4199"/>
                </a:lnSpc>
              </a:pPr>
              <a:r>
                <a:rPr lang="en-US" sz="2799" spc="139">
                  <a:solidFill>
                    <a:srgbClr val="FFFFFF"/>
                  </a:solidFill>
                  <a:latin typeface="Aileron Bold"/>
                </a:rPr>
                <a:t>Sklearn.preprocessing (StandardScaler)</a:t>
              </a:r>
            </a:p>
            <a:p>
              <a:pPr algn="ctr">
                <a:lnSpc>
                  <a:spcPts val="4199"/>
                </a:lnSpc>
              </a:pPr>
              <a:r>
                <a:rPr lang="en-US" sz="2799" spc="139">
                  <a:solidFill>
                    <a:srgbClr val="FFFFFF"/>
                  </a:solidFill>
                  <a:latin typeface="Aileron Bold"/>
                </a:rPr>
                <a:t>skearn.metrics import silhouette_score</a:t>
              </a:r>
            </a:p>
            <a:p>
              <a:pPr algn="ctr">
                <a:lnSpc>
                  <a:spcPts val="4199"/>
                </a:lnSpc>
              </a:pPr>
              <a:r>
                <a:rPr lang="en-US" sz="2799" spc="139">
                  <a:solidFill>
                    <a:srgbClr val="FFFFFF"/>
                  </a:solidFill>
                  <a:latin typeface="Aileron Bold"/>
                </a:rPr>
                <a:t>pickel</a:t>
              </a:r>
            </a:p>
          </p:txBody>
        </p:sp>
      </p:grpSp>
      <p:sp>
        <p:nvSpPr>
          <p:cNvPr id="21" name="AutoShape 21"/>
          <p:cNvSpPr/>
          <p:nvPr/>
        </p:nvSpPr>
        <p:spPr>
          <a:xfrm flipH="1">
            <a:off x="9075120" y="4099440"/>
            <a:ext cx="0" cy="1788349"/>
          </a:xfrm>
          <a:prstGeom prst="line">
            <a:avLst/>
          </a:prstGeom>
          <a:ln w="38100" cap="flat">
            <a:solidFill>
              <a:srgbClr val="A8A8A8"/>
            </a:solidFill>
            <a:prstDash val="solid"/>
            <a:headEnd type="none" w="sm" len="sm"/>
            <a:tailEnd type="none" w="sm" len="sm"/>
          </a:ln>
        </p:spPr>
        <p:txBody>
          <a:bodyPr/>
          <a:lstStyle/>
          <a:p>
            <a:endParaRPr lang="en-US"/>
          </a:p>
        </p:txBody>
      </p:sp>
      <p:sp>
        <p:nvSpPr>
          <p:cNvPr id="22" name="AutoShape 22"/>
          <p:cNvSpPr/>
          <p:nvPr/>
        </p:nvSpPr>
        <p:spPr>
          <a:xfrm>
            <a:off x="6682729" y="4099440"/>
            <a:ext cx="4804386" cy="0"/>
          </a:xfrm>
          <a:prstGeom prst="line">
            <a:avLst/>
          </a:prstGeom>
          <a:ln w="38100" cap="flat">
            <a:solidFill>
              <a:srgbClr val="A8A8A8"/>
            </a:solidFill>
            <a:prstDash val="solid"/>
            <a:headEnd type="none" w="sm" len="sm"/>
            <a:tailEnd type="none" w="sm" len="sm"/>
          </a:ln>
        </p:spPr>
        <p:txBody>
          <a:bodyPr/>
          <a:lstStyle/>
          <a:p>
            <a:endParaRPr lang="en-US"/>
          </a:p>
        </p:txBody>
      </p:sp>
      <p:sp>
        <p:nvSpPr>
          <p:cNvPr id="23" name="AutoShape 23"/>
          <p:cNvSpPr/>
          <p:nvPr/>
        </p:nvSpPr>
        <p:spPr>
          <a:xfrm>
            <a:off x="12726330"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sp>
        <p:nvSpPr>
          <p:cNvPr id="24" name="AutoShape 24"/>
          <p:cNvSpPr/>
          <p:nvPr/>
        </p:nvSpPr>
        <p:spPr>
          <a:xfrm>
            <a:off x="5238714"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sp>
        <p:nvSpPr>
          <p:cNvPr id="25" name="AutoShape 25"/>
          <p:cNvSpPr/>
          <p:nvPr/>
        </p:nvSpPr>
        <p:spPr>
          <a:xfrm flipH="1">
            <a:off x="6063121" y="2363394"/>
            <a:ext cx="7774" cy="1156333"/>
          </a:xfrm>
          <a:prstGeom prst="line">
            <a:avLst/>
          </a:prstGeom>
          <a:ln w="38100" cap="flat">
            <a:solidFill>
              <a:srgbClr val="55C4D4"/>
            </a:solidFill>
            <a:prstDash val="solid"/>
            <a:headEnd type="arrow" w="med" len="sm"/>
            <a:tailEnd type="none" w="sm" len="sm"/>
          </a:ln>
        </p:spPr>
        <p:txBody>
          <a:bodyPr/>
          <a:lstStyle/>
          <a:p>
            <a:endParaRPr lang="en-US"/>
          </a:p>
        </p:txBody>
      </p:sp>
      <p:sp>
        <p:nvSpPr>
          <p:cNvPr id="26" name="AutoShape 26"/>
          <p:cNvSpPr/>
          <p:nvPr/>
        </p:nvSpPr>
        <p:spPr>
          <a:xfrm>
            <a:off x="14987475" y="2462057"/>
            <a:ext cx="7276" cy="1057671"/>
          </a:xfrm>
          <a:prstGeom prst="line">
            <a:avLst/>
          </a:prstGeom>
          <a:ln w="38100" cap="flat">
            <a:solidFill>
              <a:srgbClr val="37C9EF"/>
            </a:solidFill>
            <a:prstDash val="solid"/>
            <a:headEnd type="arrow" w="med" len="sm"/>
            <a:tailEnd type="none" w="sm" len="sm"/>
          </a:ln>
        </p:spPr>
        <p:txBody>
          <a:bodyPr/>
          <a:lstStyle/>
          <a:p>
            <a:endParaRPr lang="en-US"/>
          </a:p>
        </p:txBody>
      </p:sp>
      <p:sp>
        <p:nvSpPr>
          <p:cNvPr id="27" name="AutoShape 27"/>
          <p:cNvSpPr/>
          <p:nvPr/>
        </p:nvSpPr>
        <p:spPr>
          <a:xfrm>
            <a:off x="3175091" y="2366807"/>
            <a:ext cx="0" cy="1152921"/>
          </a:xfrm>
          <a:prstGeom prst="line">
            <a:avLst/>
          </a:prstGeom>
          <a:ln w="38100" cap="flat">
            <a:solidFill>
              <a:srgbClr val="37C9EF"/>
            </a:solidFill>
            <a:prstDash val="solid"/>
            <a:headEnd type="arrow" w="med" len="sm"/>
            <a:tailEnd type="none" w="sm" len="sm"/>
          </a:ln>
        </p:spPr>
        <p:txBody>
          <a:bodyPr/>
          <a:lstStyle/>
          <a:p>
            <a:endParaRPr lang="en-US"/>
          </a:p>
        </p:txBody>
      </p:sp>
      <p:sp>
        <p:nvSpPr>
          <p:cNvPr id="28" name="AutoShape 28"/>
          <p:cNvSpPr/>
          <p:nvPr/>
        </p:nvSpPr>
        <p:spPr>
          <a:xfrm>
            <a:off x="12106722" y="2462057"/>
            <a:ext cx="0" cy="1057671"/>
          </a:xfrm>
          <a:prstGeom prst="line">
            <a:avLst/>
          </a:prstGeom>
          <a:ln w="38100" cap="flat">
            <a:solidFill>
              <a:srgbClr val="55C4D4"/>
            </a:solidFill>
            <a:prstDash val="solid"/>
            <a:headEnd type="arrow" w="med" len="sm"/>
            <a:tailEnd type="none" w="sm" len="sm"/>
          </a:ln>
        </p:spPr>
        <p:txBody>
          <a:bodyPr/>
          <a:lstStyle/>
          <a:p>
            <a:endParaRPr lang="en-US"/>
          </a:p>
        </p:txBody>
      </p:sp>
      <p:sp>
        <p:nvSpPr>
          <p:cNvPr id="29" name="AutoShape 29"/>
          <p:cNvSpPr/>
          <p:nvPr/>
        </p:nvSpPr>
        <p:spPr>
          <a:xfrm>
            <a:off x="3794699"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sp>
        <p:nvSpPr>
          <p:cNvPr id="30" name="AutoShape 30"/>
          <p:cNvSpPr/>
          <p:nvPr/>
        </p:nvSpPr>
        <p:spPr>
          <a:xfrm>
            <a:off x="2350685"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sp>
        <p:nvSpPr>
          <p:cNvPr id="31" name="AutoShape 31"/>
          <p:cNvSpPr/>
          <p:nvPr/>
        </p:nvSpPr>
        <p:spPr>
          <a:xfrm>
            <a:off x="14170345"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sp>
        <p:nvSpPr>
          <p:cNvPr id="32" name="AutoShape 32"/>
          <p:cNvSpPr/>
          <p:nvPr/>
        </p:nvSpPr>
        <p:spPr>
          <a:xfrm>
            <a:off x="15614359"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grpSp>
        <p:nvGrpSpPr>
          <p:cNvPr id="33" name="Group 33"/>
          <p:cNvGrpSpPr/>
          <p:nvPr/>
        </p:nvGrpSpPr>
        <p:grpSpPr>
          <a:xfrm>
            <a:off x="4968656" y="991794"/>
            <a:ext cx="2204478" cy="1371600"/>
            <a:chOff x="0" y="0"/>
            <a:chExt cx="2021192" cy="1257561"/>
          </a:xfrm>
        </p:grpSpPr>
        <p:sp>
          <p:nvSpPr>
            <p:cNvPr id="34" name="Freeform 34"/>
            <p:cNvSpPr/>
            <p:nvPr/>
          </p:nvSpPr>
          <p:spPr>
            <a:xfrm>
              <a:off x="0" y="0"/>
              <a:ext cx="2021192" cy="1257561"/>
            </a:xfrm>
            <a:custGeom>
              <a:avLst/>
              <a:gdLst/>
              <a:ahLst/>
              <a:cxnLst/>
              <a:rect l="l" t="t" r="r" b="b"/>
              <a:pathLst>
                <a:path w="2021192" h="1257561">
                  <a:moveTo>
                    <a:pt x="0" y="0"/>
                  </a:moveTo>
                  <a:lnTo>
                    <a:pt x="2021192" y="0"/>
                  </a:lnTo>
                  <a:lnTo>
                    <a:pt x="2021192" y="1257561"/>
                  </a:lnTo>
                  <a:lnTo>
                    <a:pt x="0" y="1257561"/>
                  </a:lnTo>
                  <a:close/>
                </a:path>
              </a:pathLst>
            </a:custGeom>
            <a:solidFill>
              <a:srgbClr val="000000">
                <a:alpha val="0"/>
              </a:srgbClr>
            </a:solidFill>
          </p:spPr>
          <p:txBody>
            <a:bodyPr/>
            <a:lstStyle/>
            <a:p>
              <a:endParaRPr lang="en-US"/>
            </a:p>
          </p:txBody>
        </p:sp>
        <p:sp>
          <p:nvSpPr>
            <p:cNvPr id="35" name="TextBox 35"/>
            <p:cNvSpPr txBox="1"/>
            <p:nvPr/>
          </p:nvSpPr>
          <p:spPr>
            <a:xfrm>
              <a:off x="0" y="-47625"/>
              <a:ext cx="2021192" cy="1305186"/>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Building the K-Mean Clustering</a:t>
              </a:r>
            </a:p>
          </p:txBody>
        </p:sp>
      </p:grpSp>
      <p:grpSp>
        <p:nvGrpSpPr>
          <p:cNvPr id="36" name="Group 36"/>
          <p:cNvGrpSpPr/>
          <p:nvPr/>
        </p:nvGrpSpPr>
        <p:grpSpPr>
          <a:xfrm>
            <a:off x="3516867" y="5887789"/>
            <a:ext cx="2204478" cy="1314450"/>
            <a:chOff x="0" y="0"/>
            <a:chExt cx="2021192" cy="1205163"/>
          </a:xfrm>
        </p:grpSpPr>
        <p:sp>
          <p:nvSpPr>
            <p:cNvPr id="37" name="Freeform 37"/>
            <p:cNvSpPr/>
            <p:nvPr/>
          </p:nvSpPr>
          <p:spPr>
            <a:xfrm>
              <a:off x="0" y="0"/>
              <a:ext cx="2021192" cy="1205163"/>
            </a:xfrm>
            <a:custGeom>
              <a:avLst/>
              <a:gdLst/>
              <a:ahLst/>
              <a:cxnLst/>
              <a:rect l="l" t="t" r="r" b="b"/>
              <a:pathLst>
                <a:path w="2021192" h="1205163">
                  <a:moveTo>
                    <a:pt x="0" y="0"/>
                  </a:moveTo>
                  <a:lnTo>
                    <a:pt x="2021192" y="0"/>
                  </a:lnTo>
                  <a:lnTo>
                    <a:pt x="2021192" y="1205163"/>
                  </a:lnTo>
                  <a:lnTo>
                    <a:pt x="0" y="1205163"/>
                  </a:lnTo>
                  <a:close/>
                </a:path>
              </a:pathLst>
            </a:custGeom>
            <a:solidFill>
              <a:srgbClr val="000000">
                <a:alpha val="0"/>
              </a:srgbClr>
            </a:solidFill>
          </p:spPr>
          <p:txBody>
            <a:bodyPr/>
            <a:lstStyle/>
            <a:p>
              <a:endParaRPr lang="en-US"/>
            </a:p>
          </p:txBody>
        </p:sp>
        <p:sp>
          <p:nvSpPr>
            <p:cNvPr id="38" name="TextBox 38"/>
            <p:cNvSpPr txBox="1"/>
            <p:nvPr/>
          </p:nvSpPr>
          <p:spPr>
            <a:xfrm>
              <a:off x="0" y="-47625"/>
              <a:ext cx="2021192" cy="1252788"/>
            </a:xfrm>
            <a:prstGeom prst="rect">
              <a:avLst/>
            </a:prstGeom>
          </p:spPr>
          <p:txBody>
            <a:bodyPr lIns="0" tIns="0" rIns="0" bIns="0" rtlCol="0" anchor="ctr"/>
            <a:lstStyle/>
            <a:p>
              <a:pPr marL="0" lvl="0" indent="0" algn="ctr">
                <a:lnSpc>
                  <a:spcPts val="3499"/>
                </a:lnSpc>
                <a:spcBef>
                  <a:spcPct val="0"/>
                </a:spcBef>
              </a:pPr>
              <a:r>
                <a:rPr lang="en-US" sz="2499" spc="124" dirty="0">
                  <a:solidFill>
                    <a:srgbClr val="FFFFFF"/>
                  </a:solidFill>
                  <a:latin typeface="Aileron"/>
                </a:rPr>
                <a:t>Find out the optimal K value</a:t>
              </a:r>
            </a:p>
          </p:txBody>
        </p:sp>
      </p:grpSp>
      <p:grpSp>
        <p:nvGrpSpPr>
          <p:cNvPr id="39" name="Group 39"/>
          <p:cNvGrpSpPr/>
          <p:nvPr/>
        </p:nvGrpSpPr>
        <p:grpSpPr>
          <a:xfrm>
            <a:off x="15340414" y="5887789"/>
            <a:ext cx="2204478" cy="1752600"/>
            <a:chOff x="0" y="0"/>
            <a:chExt cx="2021192" cy="1606884"/>
          </a:xfrm>
        </p:grpSpPr>
        <p:sp>
          <p:nvSpPr>
            <p:cNvPr id="40" name="Freeform 40"/>
            <p:cNvSpPr/>
            <p:nvPr/>
          </p:nvSpPr>
          <p:spPr>
            <a:xfrm>
              <a:off x="0" y="0"/>
              <a:ext cx="2021192" cy="1606884"/>
            </a:xfrm>
            <a:custGeom>
              <a:avLst/>
              <a:gdLst/>
              <a:ahLst/>
              <a:cxnLst/>
              <a:rect l="l" t="t" r="r" b="b"/>
              <a:pathLst>
                <a:path w="2021192" h="1606884">
                  <a:moveTo>
                    <a:pt x="0" y="0"/>
                  </a:moveTo>
                  <a:lnTo>
                    <a:pt x="2021192" y="0"/>
                  </a:lnTo>
                  <a:lnTo>
                    <a:pt x="2021192" y="1606884"/>
                  </a:lnTo>
                  <a:lnTo>
                    <a:pt x="0" y="1606884"/>
                  </a:lnTo>
                  <a:close/>
                </a:path>
              </a:pathLst>
            </a:custGeom>
            <a:solidFill>
              <a:srgbClr val="000000">
                <a:alpha val="0"/>
              </a:srgbClr>
            </a:solidFill>
          </p:spPr>
          <p:txBody>
            <a:bodyPr/>
            <a:lstStyle/>
            <a:p>
              <a:endParaRPr lang="en-US"/>
            </a:p>
          </p:txBody>
        </p:sp>
        <p:sp>
          <p:nvSpPr>
            <p:cNvPr id="41" name="TextBox 41"/>
            <p:cNvSpPr txBox="1"/>
            <p:nvPr/>
          </p:nvSpPr>
          <p:spPr>
            <a:xfrm>
              <a:off x="0" y="-47625"/>
              <a:ext cx="2021192" cy="1654509"/>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Inserting the label data into the database</a:t>
              </a:r>
            </a:p>
          </p:txBody>
        </p:sp>
      </p:grpSp>
      <p:grpSp>
        <p:nvGrpSpPr>
          <p:cNvPr id="42" name="Group 42"/>
          <p:cNvGrpSpPr/>
          <p:nvPr/>
        </p:nvGrpSpPr>
        <p:grpSpPr>
          <a:xfrm>
            <a:off x="13885236" y="709457"/>
            <a:ext cx="2204478" cy="1752600"/>
            <a:chOff x="0" y="0"/>
            <a:chExt cx="2021192" cy="1606884"/>
          </a:xfrm>
        </p:grpSpPr>
        <p:sp>
          <p:nvSpPr>
            <p:cNvPr id="43" name="Freeform 43"/>
            <p:cNvSpPr/>
            <p:nvPr/>
          </p:nvSpPr>
          <p:spPr>
            <a:xfrm>
              <a:off x="0" y="0"/>
              <a:ext cx="2021192" cy="1606884"/>
            </a:xfrm>
            <a:custGeom>
              <a:avLst/>
              <a:gdLst/>
              <a:ahLst/>
              <a:cxnLst/>
              <a:rect l="l" t="t" r="r" b="b"/>
              <a:pathLst>
                <a:path w="2021192" h="1606884">
                  <a:moveTo>
                    <a:pt x="0" y="0"/>
                  </a:moveTo>
                  <a:lnTo>
                    <a:pt x="2021192" y="0"/>
                  </a:lnTo>
                  <a:lnTo>
                    <a:pt x="2021192" y="1606884"/>
                  </a:lnTo>
                  <a:lnTo>
                    <a:pt x="0" y="1606884"/>
                  </a:lnTo>
                  <a:close/>
                </a:path>
              </a:pathLst>
            </a:custGeom>
            <a:solidFill>
              <a:srgbClr val="000000">
                <a:alpha val="0"/>
              </a:srgbClr>
            </a:solidFill>
          </p:spPr>
          <p:txBody>
            <a:bodyPr/>
            <a:lstStyle/>
            <a:p>
              <a:endParaRPr lang="en-US"/>
            </a:p>
          </p:txBody>
        </p:sp>
        <p:sp>
          <p:nvSpPr>
            <p:cNvPr id="44" name="TextBox 44"/>
            <p:cNvSpPr txBox="1"/>
            <p:nvPr/>
          </p:nvSpPr>
          <p:spPr>
            <a:xfrm>
              <a:off x="0" y="-47625"/>
              <a:ext cx="2021192" cy="1654509"/>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Label the data according to the output</a:t>
              </a:r>
            </a:p>
          </p:txBody>
        </p:sp>
      </p:grpSp>
      <p:grpSp>
        <p:nvGrpSpPr>
          <p:cNvPr id="45" name="Group 45"/>
          <p:cNvGrpSpPr/>
          <p:nvPr/>
        </p:nvGrpSpPr>
        <p:grpSpPr>
          <a:xfrm>
            <a:off x="1935410" y="176057"/>
            <a:ext cx="2479362" cy="2190750"/>
            <a:chOff x="0" y="0"/>
            <a:chExt cx="2273221" cy="2008605"/>
          </a:xfrm>
        </p:grpSpPr>
        <p:sp>
          <p:nvSpPr>
            <p:cNvPr id="46" name="Freeform 46"/>
            <p:cNvSpPr/>
            <p:nvPr/>
          </p:nvSpPr>
          <p:spPr>
            <a:xfrm>
              <a:off x="0" y="0"/>
              <a:ext cx="2273221" cy="2008605"/>
            </a:xfrm>
            <a:custGeom>
              <a:avLst/>
              <a:gdLst/>
              <a:ahLst/>
              <a:cxnLst/>
              <a:rect l="l" t="t" r="r" b="b"/>
              <a:pathLst>
                <a:path w="2273221" h="2008605">
                  <a:moveTo>
                    <a:pt x="0" y="0"/>
                  </a:moveTo>
                  <a:lnTo>
                    <a:pt x="2273221" y="0"/>
                  </a:lnTo>
                  <a:lnTo>
                    <a:pt x="2273221" y="2008605"/>
                  </a:lnTo>
                  <a:lnTo>
                    <a:pt x="0" y="2008605"/>
                  </a:lnTo>
                  <a:close/>
                </a:path>
              </a:pathLst>
            </a:custGeom>
            <a:solidFill>
              <a:srgbClr val="000000">
                <a:alpha val="0"/>
              </a:srgbClr>
            </a:solidFill>
          </p:spPr>
          <p:txBody>
            <a:bodyPr/>
            <a:lstStyle/>
            <a:p>
              <a:endParaRPr lang="en-US"/>
            </a:p>
          </p:txBody>
        </p:sp>
        <p:sp>
          <p:nvSpPr>
            <p:cNvPr id="47" name="TextBox 47"/>
            <p:cNvSpPr txBox="1"/>
            <p:nvPr/>
          </p:nvSpPr>
          <p:spPr>
            <a:xfrm>
              <a:off x="0" y="-47625"/>
              <a:ext cx="2273221" cy="2056230"/>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Initiating Connection to Mysql Database</a:t>
              </a:r>
            </a:p>
          </p:txBody>
        </p:sp>
      </p:grpSp>
      <p:grpSp>
        <p:nvGrpSpPr>
          <p:cNvPr id="48" name="Group 48"/>
          <p:cNvGrpSpPr/>
          <p:nvPr/>
        </p:nvGrpSpPr>
        <p:grpSpPr>
          <a:xfrm>
            <a:off x="628838" y="5887789"/>
            <a:ext cx="2204478" cy="884024"/>
            <a:chOff x="0" y="0"/>
            <a:chExt cx="2021192" cy="810524"/>
          </a:xfrm>
        </p:grpSpPr>
        <p:sp>
          <p:nvSpPr>
            <p:cNvPr id="49" name="Freeform 49"/>
            <p:cNvSpPr/>
            <p:nvPr/>
          </p:nvSpPr>
          <p:spPr>
            <a:xfrm>
              <a:off x="0" y="0"/>
              <a:ext cx="2021192" cy="810524"/>
            </a:xfrm>
            <a:custGeom>
              <a:avLst/>
              <a:gdLst/>
              <a:ahLst/>
              <a:cxnLst/>
              <a:rect l="l" t="t" r="r" b="b"/>
              <a:pathLst>
                <a:path w="2021192" h="810524">
                  <a:moveTo>
                    <a:pt x="0" y="0"/>
                  </a:moveTo>
                  <a:lnTo>
                    <a:pt x="2021192" y="0"/>
                  </a:lnTo>
                  <a:lnTo>
                    <a:pt x="2021192" y="810524"/>
                  </a:lnTo>
                  <a:lnTo>
                    <a:pt x="0" y="810524"/>
                  </a:lnTo>
                  <a:close/>
                </a:path>
              </a:pathLst>
            </a:custGeom>
            <a:solidFill>
              <a:srgbClr val="000000">
                <a:alpha val="0"/>
              </a:srgbClr>
            </a:solidFill>
          </p:spPr>
          <p:txBody>
            <a:bodyPr/>
            <a:lstStyle/>
            <a:p>
              <a:endParaRPr lang="en-US"/>
            </a:p>
          </p:txBody>
        </p:sp>
        <p:sp>
          <p:nvSpPr>
            <p:cNvPr id="50" name="TextBox 50"/>
            <p:cNvSpPr txBox="1"/>
            <p:nvPr/>
          </p:nvSpPr>
          <p:spPr>
            <a:xfrm>
              <a:off x="0" y="-47625"/>
              <a:ext cx="2021192" cy="858149"/>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Initializing Variable </a:t>
              </a:r>
            </a:p>
          </p:txBody>
        </p:sp>
      </p:grpSp>
      <p:grpSp>
        <p:nvGrpSpPr>
          <p:cNvPr id="51" name="Group 51"/>
          <p:cNvGrpSpPr/>
          <p:nvPr/>
        </p:nvGrpSpPr>
        <p:grpSpPr>
          <a:xfrm>
            <a:off x="12452385" y="5887789"/>
            <a:ext cx="2204478" cy="914400"/>
            <a:chOff x="0" y="0"/>
            <a:chExt cx="2021192" cy="838374"/>
          </a:xfrm>
        </p:grpSpPr>
        <p:sp>
          <p:nvSpPr>
            <p:cNvPr id="52" name="Freeform 52"/>
            <p:cNvSpPr/>
            <p:nvPr/>
          </p:nvSpPr>
          <p:spPr>
            <a:xfrm>
              <a:off x="0" y="0"/>
              <a:ext cx="2021192" cy="838374"/>
            </a:xfrm>
            <a:custGeom>
              <a:avLst/>
              <a:gdLst/>
              <a:ahLst/>
              <a:cxnLst/>
              <a:rect l="l" t="t" r="r" b="b"/>
              <a:pathLst>
                <a:path w="2021192" h="838374">
                  <a:moveTo>
                    <a:pt x="0" y="0"/>
                  </a:moveTo>
                  <a:lnTo>
                    <a:pt x="2021192" y="0"/>
                  </a:lnTo>
                  <a:lnTo>
                    <a:pt x="2021192" y="838374"/>
                  </a:lnTo>
                  <a:lnTo>
                    <a:pt x="0" y="838374"/>
                  </a:lnTo>
                  <a:close/>
                </a:path>
              </a:pathLst>
            </a:custGeom>
            <a:solidFill>
              <a:srgbClr val="000000">
                <a:alpha val="0"/>
              </a:srgbClr>
            </a:solidFill>
          </p:spPr>
          <p:txBody>
            <a:bodyPr/>
            <a:lstStyle/>
            <a:p>
              <a:endParaRPr lang="en-US"/>
            </a:p>
          </p:txBody>
        </p:sp>
        <p:sp>
          <p:nvSpPr>
            <p:cNvPr id="53" name="TextBox 53"/>
            <p:cNvSpPr txBox="1"/>
            <p:nvPr/>
          </p:nvSpPr>
          <p:spPr>
            <a:xfrm>
              <a:off x="0" y="-47625"/>
              <a:ext cx="2021192" cy="885999"/>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Preprocess the data </a:t>
              </a:r>
            </a:p>
          </p:txBody>
        </p:sp>
      </p:grpSp>
      <p:grpSp>
        <p:nvGrpSpPr>
          <p:cNvPr id="54" name="Group 54"/>
          <p:cNvGrpSpPr/>
          <p:nvPr/>
        </p:nvGrpSpPr>
        <p:grpSpPr>
          <a:xfrm>
            <a:off x="11004483" y="176057"/>
            <a:ext cx="2204478" cy="2286000"/>
            <a:chOff x="0" y="0"/>
            <a:chExt cx="2021192" cy="2095935"/>
          </a:xfrm>
        </p:grpSpPr>
        <p:sp>
          <p:nvSpPr>
            <p:cNvPr id="55" name="Freeform 55"/>
            <p:cNvSpPr/>
            <p:nvPr/>
          </p:nvSpPr>
          <p:spPr>
            <a:xfrm>
              <a:off x="0" y="0"/>
              <a:ext cx="2021192" cy="2095935"/>
            </a:xfrm>
            <a:custGeom>
              <a:avLst/>
              <a:gdLst/>
              <a:ahLst/>
              <a:cxnLst/>
              <a:rect l="l" t="t" r="r" b="b"/>
              <a:pathLst>
                <a:path w="2021192" h="2095935">
                  <a:moveTo>
                    <a:pt x="0" y="0"/>
                  </a:moveTo>
                  <a:lnTo>
                    <a:pt x="2021192" y="0"/>
                  </a:lnTo>
                  <a:lnTo>
                    <a:pt x="2021192" y="2095935"/>
                  </a:lnTo>
                  <a:lnTo>
                    <a:pt x="0" y="2095935"/>
                  </a:lnTo>
                  <a:close/>
                </a:path>
              </a:pathLst>
            </a:custGeom>
            <a:solidFill>
              <a:srgbClr val="000000">
                <a:alpha val="0"/>
              </a:srgbClr>
            </a:solidFill>
          </p:spPr>
          <p:txBody>
            <a:bodyPr/>
            <a:lstStyle/>
            <a:p>
              <a:endParaRPr lang="en-US"/>
            </a:p>
          </p:txBody>
        </p:sp>
        <p:sp>
          <p:nvSpPr>
            <p:cNvPr id="56" name="TextBox 56"/>
            <p:cNvSpPr txBox="1"/>
            <p:nvPr/>
          </p:nvSpPr>
          <p:spPr>
            <a:xfrm>
              <a:off x="0" y="-47625"/>
              <a:ext cx="2021192" cy="2143560"/>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Retrieving the data from the database </a:t>
              </a:r>
            </a:p>
          </p:txBody>
        </p:sp>
      </p:grpSp>
      <p:sp>
        <p:nvSpPr>
          <p:cNvPr id="57" name="AutoShape 57"/>
          <p:cNvSpPr/>
          <p:nvPr/>
        </p:nvSpPr>
        <p:spPr>
          <a:xfrm flipV="1">
            <a:off x="1731077" y="4679153"/>
            <a:ext cx="0" cy="1208636"/>
          </a:xfrm>
          <a:prstGeom prst="line">
            <a:avLst/>
          </a:prstGeom>
          <a:ln w="38100" cap="flat">
            <a:solidFill>
              <a:srgbClr val="2C92D5"/>
            </a:solidFill>
            <a:prstDash val="solid"/>
            <a:headEnd type="arrow" w="med" len="sm"/>
            <a:tailEnd type="none" w="sm" len="sm"/>
          </a:ln>
        </p:spPr>
        <p:txBody>
          <a:bodyPr/>
          <a:lstStyle/>
          <a:p>
            <a:endParaRPr lang="en-US"/>
          </a:p>
        </p:txBody>
      </p:sp>
      <p:sp>
        <p:nvSpPr>
          <p:cNvPr id="58" name="AutoShape 58"/>
          <p:cNvSpPr/>
          <p:nvPr/>
        </p:nvSpPr>
        <p:spPr>
          <a:xfrm flipH="1" flipV="1">
            <a:off x="13550737" y="4679153"/>
            <a:ext cx="3887" cy="1208636"/>
          </a:xfrm>
          <a:prstGeom prst="line">
            <a:avLst/>
          </a:prstGeom>
          <a:ln w="38100" cap="flat">
            <a:solidFill>
              <a:srgbClr val="3EDAD8"/>
            </a:solidFill>
            <a:prstDash val="solid"/>
            <a:headEnd type="arrow" w="med" len="sm"/>
            <a:tailEnd type="none" w="sm" len="sm"/>
          </a:ln>
        </p:spPr>
        <p:txBody>
          <a:bodyPr/>
          <a:lstStyle/>
          <a:p>
            <a:endParaRPr lang="en-US"/>
          </a:p>
        </p:txBody>
      </p:sp>
      <p:sp>
        <p:nvSpPr>
          <p:cNvPr id="59" name="AutoShape 59"/>
          <p:cNvSpPr/>
          <p:nvPr/>
        </p:nvSpPr>
        <p:spPr>
          <a:xfrm flipH="1" flipV="1">
            <a:off x="4619106" y="4679153"/>
            <a:ext cx="0" cy="1208636"/>
          </a:xfrm>
          <a:prstGeom prst="line">
            <a:avLst/>
          </a:prstGeom>
          <a:ln w="38100" cap="flat">
            <a:solidFill>
              <a:srgbClr val="3EDAD8"/>
            </a:solidFill>
            <a:prstDash val="solid"/>
            <a:headEnd type="arrow" w="med" len="sm"/>
            <a:tailEnd type="none" w="sm" len="sm"/>
          </a:ln>
        </p:spPr>
        <p:txBody>
          <a:bodyPr/>
          <a:lstStyle/>
          <a:p>
            <a:endParaRPr lang="en-US"/>
          </a:p>
        </p:txBody>
      </p:sp>
      <p:sp>
        <p:nvSpPr>
          <p:cNvPr id="60" name="AutoShape 60"/>
          <p:cNvSpPr/>
          <p:nvPr/>
        </p:nvSpPr>
        <p:spPr>
          <a:xfrm flipH="1" flipV="1">
            <a:off x="16438766" y="4679153"/>
            <a:ext cx="3887" cy="1208636"/>
          </a:xfrm>
          <a:prstGeom prst="line">
            <a:avLst/>
          </a:prstGeom>
          <a:ln w="38100" cap="flat">
            <a:solidFill>
              <a:srgbClr val="2C92D5"/>
            </a:solidFill>
            <a:prstDash val="solid"/>
            <a:headEnd type="arrow" w="med" len="sm"/>
            <a:tailEnd type="none" w="sm" len="sm"/>
          </a:ln>
        </p:spPr>
        <p:txBody>
          <a:bodyPr/>
          <a:lstStyle/>
          <a:p>
            <a:endParaRPr lang="en-US"/>
          </a:p>
        </p:txBody>
      </p:sp>
      <p:sp>
        <p:nvSpPr>
          <p:cNvPr id="61" name="TextBox 61"/>
          <p:cNvSpPr txBox="1"/>
          <p:nvPr/>
        </p:nvSpPr>
        <p:spPr>
          <a:xfrm>
            <a:off x="1111469" y="3805035"/>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1</a:t>
            </a:r>
          </a:p>
        </p:txBody>
      </p:sp>
      <p:sp>
        <p:nvSpPr>
          <p:cNvPr id="62" name="TextBox 62"/>
          <p:cNvSpPr txBox="1"/>
          <p:nvPr/>
        </p:nvSpPr>
        <p:spPr>
          <a:xfrm>
            <a:off x="2555484" y="3779000"/>
            <a:ext cx="1239216" cy="613411"/>
          </a:xfrm>
          <a:prstGeom prst="rect">
            <a:avLst/>
          </a:prstGeom>
        </p:spPr>
        <p:txBody>
          <a:bodyPr lIns="0" tIns="0" rIns="0" bIns="0" rtlCol="0" anchor="t">
            <a:spAutoFit/>
          </a:bodyPr>
          <a:lstStyle/>
          <a:p>
            <a:pPr algn="ctr">
              <a:lnSpc>
                <a:spcPts val="5039"/>
              </a:lnSpc>
              <a:spcBef>
                <a:spcPct val="0"/>
              </a:spcBef>
            </a:pPr>
            <a:r>
              <a:rPr lang="en-US" sz="3599">
                <a:solidFill>
                  <a:srgbClr val="FFFFFF"/>
                </a:solidFill>
                <a:latin typeface="Canva Sans"/>
              </a:rPr>
              <a:t>2</a:t>
            </a:r>
          </a:p>
        </p:txBody>
      </p:sp>
      <p:sp>
        <p:nvSpPr>
          <p:cNvPr id="63" name="TextBox 63"/>
          <p:cNvSpPr txBox="1"/>
          <p:nvPr/>
        </p:nvSpPr>
        <p:spPr>
          <a:xfrm>
            <a:off x="3999498" y="3813290"/>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3</a:t>
            </a:r>
          </a:p>
        </p:txBody>
      </p:sp>
      <p:sp>
        <p:nvSpPr>
          <p:cNvPr id="64" name="TextBox 64"/>
          <p:cNvSpPr txBox="1"/>
          <p:nvPr/>
        </p:nvSpPr>
        <p:spPr>
          <a:xfrm>
            <a:off x="5443513" y="3813290"/>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4</a:t>
            </a:r>
          </a:p>
        </p:txBody>
      </p:sp>
      <p:sp>
        <p:nvSpPr>
          <p:cNvPr id="65" name="TextBox 65"/>
          <p:cNvSpPr txBox="1"/>
          <p:nvPr/>
        </p:nvSpPr>
        <p:spPr>
          <a:xfrm>
            <a:off x="11487114" y="3788525"/>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5</a:t>
            </a:r>
          </a:p>
        </p:txBody>
      </p:sp>
      <p:sp>
        <p:nvSpPr>
          <p:cNvPr id="66" name="TextBox 66"/>
          <p:cNvSpPr txBox="1"/>
          <p:nvPr/>
        </p:nvSpPr>
        <p:spPr>
          <a:xfrm>
            <a:off x="12926378" y="3777177"/>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6</a:t>
            </a:r>
          </a:p>
        </p:txBody>
      </p:sp>
      <p:sp>
        <p:nvSpPr>
          <p:cNvPr id="67" name="TextBox 67"/>
          <p:cNvSpPr txBox="1"/>
          <p:nvPr/>
        </p:nvSpPr>
        <p:spPr>
          <a:xfrm>
            <a:off x="14379031" y="3805035"/>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7</a:t>
            </a:r>
          </a:p>
        </p:txBody>
      </p:sp>
      <p:sp>
        <p:nvSpPr>
          <p:cNvPr id="68" name="TextBox 68"/>
          <p:cNvSpPr txBox="1"/>
          <p:nvPr/>
        </p:nvSpPr>
        <p:spPr>
          <a:xfrm>
            <a:off x="15823046" y="3813290"/>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8</a:t>
            </a:r>
          </a:p>
        </p:txBody>
      </p:sp>
      <p:sp>
        <p:nvSpPr>
          <p:cNvPr id="69" name="Freeform 6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0" name="TextBox 70"/>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grpSp>
        <p:nvGrpSpPr>
          <p:cNvPr id="71" name="Group 71"/>
          <p:cNvGrpSpPr/>
          <p:nvPr/>
        </p:nvGrpSpPr>
        <p:grpSpPr>
          <a:xfrm>
            <a:off x="17293116" y="565634"/>
            <a:ext cx="397367" cy="28996"/>
            <a:chOff x="0" y="0"/>
            <a:chExt cx="128243" cy="9358"/>
          </a:xfrm>
        </p:grpSpPr>
        <p:sp>
          <p:nvSpPr>
            <p:cNvPr id="72" name="Freeform 72"/>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3" name="TextBox 73"/>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74" name="Group 74"/>
          <p:cNvGrpSpPr/>
          <p:nvPr/>
        </p:nvGrpSpPr>
        <p:grpSpPr>
          <a:xfrm>
            <a:off x="17293116" y="657737"/>
            <a:ext cx="397367" cy="28996"/>
            <a:chOff x="0" y="0"/>
            <a:chExt cx="128243" cy="9358"/>
          </a:xfrm>
        </p:grpSpPr>
        <p:sp>
          <p:nvSpPr>
            <p:cNvPr id="75" name="Freeform 7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6" name="TextBox 76"/>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77" name="Slide Number Placeholder 76">
            <a:extLst>
              <a:ext uri="{FF2B5EF4-FFF2-40B4-BE49-F238E27FC236}">
                <a16:creationId xmlns:a16="http://schemas.microsoft.com/office/drawing/2014/main" id="{E321AD3F-E145-6ECA-9ADB-CA479B56C966}"/>
              </a:ext>
            </a:extLst>
          </p:cNvPr>
          <p:cNvSpPr>
            <a:spLocks noGrp="1"/>
          </p:cNvSpPr>
          <p:nvPr>
            <p:ph type="sldNum" sz="quarter" idx="12"/>
          </p:nvPr>
        </p:nvSpPr>
        <p:spPr>
          <a:xfrm>
            <a:off x="15697200" y="146355"/>
            <a:ext cx="2133600" cy="365125"/>
          </a:xfrm>
        </p:spPr>
        <p:txBody>
          <a:bodyPr/>
          <a:lstStyle/>
          <a:p>
            <a:fld id="{B6F15528-21DE-4FAA-801E-634DDDAF4B2B}" type="slidenum">
              <a:rPr lang="en-US" sz="3600" smtClean="0"/>
              <a:pPr/>
              <a:t>11</a:t>
            </a:fld>
            <a:endParaRPr 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1761366"/>
            <a:ext cx="1053872" cy="6585871"/>
            <a:chOff x="0" y="0"/>
            <a:chExt cx="150802" cy="942391"/>
          </a:xfrm>
        </p:grpSpPr>
        <p:sp>
          <p:nvSpPr>
            <p:cNvPr id="13" name="Freeform 13"/>
            <p:cNvSpPr/>
            <p:nvPr/>
          </p:nvSpPr>
          <p:spPr>
            <a:xfrm>
              <a:off x="0" y="0"/>
              <a:ext cx="150802" cy="942391"/>
            </a:xfrm>
            <a:custGeom>
              <a:avLst/>
              <a:gdLst/>
              <a:ahLst/>
              <a:cxnLst/>
              <a:rect l="l" t="t" r="r" b="b"/>
              <a:pathLst>
                <a:path w="150802" h="942391">
                  <a:moveTo>
                    <a:pt x="0" y="0"/>
                  </a:moveTo>
                  <a:lnTo>
                    <a:pt x="150802" y="0"/>
                  </a:lnTo>
                  <a:lnTo>
                    <a:pt x="150802" y="942391"/>
                  </a:lnTo>
                  <a:lnTo>
                    <a:pt x="0" y="942391"/>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4" name="TextBox 14"/>
            <p:cNvSpPr txBox="1"/>
            <p:nvPr/>
          </p:nvSpPr>
          <p:spPr>
            <a:xfrm>
              <a:off x="0" y="-38100"/>
              <a:ext cx="150802" cy="980491"/>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9740296" y="1491572"/>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0161477" y="3066395"/>
            <a:ext cx="5714449" cy="3208104"/>
          </a:xfrm>
          <a:custGeom>
            <a:avLst/>
            <a:gdLst/>
            <a:ahLst/>
            <a:cxnLst/>
            <a:rect l="l" t="t" r="r" b="b"/>
            <a:pathLst>
              <a:path w="5714449" h="3208104">
                <a:moveTo>
                  <a:pt x="0" y="0"/>
                </a:moveTo>
                <a:lnTo>
                  <a:pt x="5714449" y="0"/>
                </a:lnTo>
                <a:lnTo>
                  <a:pt x="5714449" y="3208105"/>
                </a:lnTo>
                <a:lnTo>
                  <a:pt x="0" y="3208105"/>
                </a:lnTo>
                <a:lnTo>
                  <a:pt x="0" y="0"/>
                </a:lnTo>
                <a:close/>
              </a:path>
            </a:pathLst>
          </a:custGeom>
          <a:blipFill>
            <a:blip r:embed="rId6"/>
            <a:stretch>
              <a:fillRect l="-7821" r="-7110"/>
            </a:stretch>
          </a:blipFill>
        </p:spPr>
        <p:txBody>
          <a:bodyPr/>
          <a:lstStyle/>
          <a:p>
            <a:endParaRPr lang="en-US"/>
          </a:p>
        </p:txBody>
      </p:sp>
      <p:sp>
        <p:nvSpPr>
          <p:cNvPr id="17" name="Freeform 17"/>
          <p:cNvSpPr/>
          <p:nvPr/>
        </p:nvSpPr>
        <p:spPr>
          <a:xfrm>
            <a:off x="3476837" y="3098627"/>
            <a:ext cx="5961775" cy="3312097"/>
          </a:xfrm>
          <a:custGeom>
            <a:avLst/>
            <a:gdLst/>
            <a:ahLst/>
            <a:cxnLst/>
            <a:rect l="l" t="t" r="r" b="b"/>
            <a:pathLst>
              <a:path w="5961775" h="3312097">
                <a:moveTo>
                  <a:pt x="0" y="0"/>
                </a:moveTo>
                <a:lnTo>
                  <a:pt x="5961775" y="0"/>
                </a:lnTo>
                <a:lnTo>
                  <a:pt x="5961775" y="3312097"/>
                </a:lnTo>
                <a:lnTo>
                  <a:pt x="0" y="3312097"/>
                </a:lnTo>
                <a:lnTo>
                  <a:pt x="0" y="0"/>
                </a:lnTo>
                <a:close/>
              </a:path>
            </a:pathLst>
          </a:custGeom>
          <a:blipFill>
            <a:blip r:embed="rId7"/>
            <a:stretch>
              <a:fillRect/>
            </a:stretch>
          </a:blipFill>
        </p:spPr>
        <p:txBody>
          <a:bodyPr/>
          <a:lstStyle/>
          <a:p>
            <a:endParaRPr lang="en-US"/>
          </a:p>
        </p:txBody>
      </p:sp>
      <p:sp>
        <p:nvSpPr>
          <p:cNvPr id="18" name="Freeform 18"/>
          <p:cNvSpPr/>
          <p:nvPr/>
        </p:nvSpPr>
        <p:spPr>
          <a:xfrm>
            <a:off x="6879812" y="6658374"/>
            <a:ext cx="5961775" cy="3429036"/>
          </a:xfrm>
          <a:custGeom>
            <a:avLst/>
            <a:gdLst/>
            <a:ahLst/>
            <a:cxnLst/>
            <a:rect l="l" t="t" r="r" b="b"/>
            <a:pathLst>
              <a:path w="5961775" h="3429036">
                <a:moveTo>
                  <a:pt x="0" y="0"/>
                </a:moveTo>
                <a:lnTo>
                  <a:pt x="5961775" y="0"/>
                </a:lnTo>
                <a:lnTo>
                  <a:pt x="5961775" y="3429036"/>
                </a:lnTo>
                <a:lnTo>
                  <a:pt x="0" y="3429036"/>
                </a:lnTo>
                <a:lnTo>
                  <a:pt x="0" y="0"/>
                </a:lnTo>
                <a:close/>
              </a:path>
            </a:pathLst>
          </a:custGeom>
          <a:blipFill>
            <a:blip r:embed="rId8"/>
            <a:stretch>
              <a:fillRect r="-3530"/>
            </a:stretch>
          </a:blipFill>
        </p:spPr>
        <p:txBody>
          <a:bodyPr/>
          <a:lstStyle/>
          <a:p>
            <a:endParaRPr lang="en-US"/>
          </a:p>
        </p:txBody>
      </p:sp>
      <p:sp>
        <p:nvSpPr>
          <p:cNvPr id="19" name="TextBox 19"/>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20" name="TextBox 20"/>
          <p:cNvSpPr txBox="1"/>
          <p:nvPr/>
        </p:nvSpPr>
        <p:spPr>
          <a:xfrm>
            <a:off x="4298062" y="355370"/>
            <a:ext cx="10748169" cy="2033205"/>
          </a:xfrm>
          <a:prstGeom prst="rect">
            <a:avLst/>
          </a:prstGeom>
        </p:spPr>
        <p:txBody>
          <a:bodyPr lIns="0" tIns="0" rIns="0" bIns="0" rtlCol="0" anchor="t">
            <a:spAutoFit/>
          </a:bodyPr>
          <a:lstStyle/>
          <a:p>
            <a:pPr algn="ctr">
              <a:lnSpc>
                <a:spcPts val="8158"/>
              </a:lnSpc>
              <a:spcBef>
                <a:spcPct val="0"/>
              </a:spcBef>
            </a:pPr>
            <a:r>
              <a:rPr lang="en-US" sz="5827">
                <a:solidFill>
                  <a:srgbClr val="FFFFFF"/>
                </a:solidFill>
                <a:latin typeface="Bicubik"/>
              </a:rPr>
              <a:t> SUPERVISED LEARNING - STACK OVERFLOW</a:t>
            </a:r>
          </a:p>
        </p:txBody>
      </p:sp>
      <p:sp>
        <p:nvSpPr>
          <p:cNvPr id="21" name="Slide Number Placeholder 20">
            <a:extLst>
              <a:ext uri="{FF2B5EF4-FFF2-40B4-BE49-F238E27FC236}">
                <a16:creationId xmlns:a16="http://schemas.microsoft.com/office/drawing/2014/main" id="{EAE015B3-3086-4E9E-B02E-B8404B5DDFF8}"/>
              </a:ext>
            </a:extLst>
          </p:cNvPr>
          <p:cNvSpPr>
            <a:spLocks noGrp="1"/>
          </p:cNvSpPr>
          <p:nvPr>
            <p:ph type="sldNum" sz="quarter" idx="12"/>
          </p:nvPr>
        </p:nvSpPr>
        <p:spPr>
          <a:xfrm>
            <a:off x="15563544" y="168955"/>
            <a:ext cx="2133600" cy="365125"/>
          </a:xfrm>
        </p:spPr>
        <p:txBody>
          <a:bodyPr/>
          <a:lstStyle/>
          <a:p>
            <a:fld id="{B6F15528-21DE-4FAA-801E-634DDDAF4B2B}" type="slidenum">
              <a:rPr lang="en-US" sz="3600" smtClean="0"/>
              <a:pPr/>
              <a:t>12</a:t>
            </a:fld>
            <a:endParaRPr lang="en-US"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393429">
            <a:off x="12489425" y="6401948"/>
            <a:ext cx="4723918" cy="2308815"/>
          </a:xfrm>
          <a:custGeom>
            <a:avLst/>
            <a:gdLst/>
            <a:ahLst/>
            <a:cxnLst/>
            <a:rect l="l" t="t" r="r" b="b"/>
            <a:pathLst>
              <a:path w="4723918" h="2308815">
                <a:moveTo>
                  <a:pt x="0" y="0"/>
                </a:moveTo>
                <a:lnTo>
                  <a:pt x="4723918" y="0"/>
                </a:lnTo>
                <a:lnTo>
                  <a:pt x="4723918" y="2308815"/>
                </a:lnTo>
                <a:lnTo>
                  <a:pt x="0" y="2308815"/>
                </a:lnTo>
                <a:lnTo>
                  <a:pt x="0" y="0"/>
                </a:lnTo>
                <a:close/>
              </a:path>
            </a:pathLst>
          </a:custGeom>
          <a:blipFill>
            <a:blip r:embed="rId6"/>
            <a:stretch>
              <a:fillRect/>
            </a:stretch>
          </a:blipFill>
        </p:spPr>
        <p:txBody>
          <a:bodyPr/>
          <a:lstStyle/>
          <a:p>
            <a:endParaRPr lang="en-US"/>
          </a:p>
        </p:txBody>
      </p:sp>
      <p:sp>
        <p:nvSpPr>
          <p:cNvPr id="5" name="Freeform 5"/>
          <p:cNvSpPr/>
          <p:nvPr/>
        </p:nvSpPr>
        <p:spPr>
          <a:xfrm>
            <a:off x="1353896" y="1472166"/>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7"/>
            <a:stretch>
              <a:fillRect/>
            </a:stretch>
          </a:blipFill>
        </p:spPr>
        <p:txBody>
          <a:bodyPr/>
          <a:lstStyle/>
          <a:p>
            <a:endParaRPr lang="en-US"/>
          </a:p>
        </p:txBody>
      </p:sp>
      <p:sp>
        <p:nvSpPr>
          <p:cNvPr id="6" name="Freeform 6"/>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1920349" y="2598102"/>
            <a:ext cx="13448042" cy="5033645"/>
          </a:xfrm>
          <a:prstGeom prst="rect">
            <a:avLst/>
          </a:prstGeom>
        </p:spPr>
        <p:txBody>
          <a:bodyPr lIns="0" tIns="0" rIns="0" bIns="0" rtlCol="0" anchor="t">
            <a:spAutoFit/>
          </a:bodyPr>
          <a:lstStyle/>
          <a:p>
            <a:pPr algn="ctr">
              <a:lnSpc>
                <a:spcPts val="4479"/>
              </a:lnSpc>
            </a:pPr>
            <a:r>
              <a:rPr lang="en-US" sz="3199" dirty="0">
                <a:solidFill>
                  <a:srgbClr val="FFFFFF"/>
                </a:solidFill>
                <a:latin typeface="Canva Sans Bold"/>
              </a:rPr>
              <a:t>Libraries Used :</a:t>
            </a:r>
          </a:p>
          <a:p>
            <a:pPr algn="ctr">
              <a:lnSpc>
                <a:spcPts val="4479"/>
              </a:lnSpc>
            </a:pPr>
            <a:endParaRPr lang="en-US" sz="3199" dirty="0">
              <a:solidFill>
                <a:srgbClr val="FFFFFF"/>
              </a:solidFill>
              <a:latin typeface="Canva Sans Bold"/>
            </a:endParaRPr>
          </a:p>
          <a:p>
            <a:pPr algn="ctr">
              <a:lnSpc>
                <a:spcPts val="4479"/>
              </a:lnSpc>
            </a:pPr>
            <a:r>
              <a:rPr lang="en-US" sz="3199" dirty="0" err="1">
                <a:solidFill>
                  <a:srgbClr val="FFFFFF"/>
                </a:solidFill>
                <a:latin typeface="Canva Sans Bold"/>
              </a:rPr>
              <a:t>Sqlalchemy</a:t>
            </a:r>
            <a:endParaRPr lang="en-US" sz="3199" dirty="0">
              <a:solidFill>
                <a:srgbClr val="FFFFFF"/>
              </a:solidFill>
              <a:latin typeface="Canva Sans Bold"/>
            </a:endParaRPr>
          </a:p>
          <a:p>
            <a:pPr algn="ctr">
              <a:lnSpc>
                <a:spcPts val="4479"/>
              </a:lnSpc>
            </a:pPr>
            <a:r>
              <a:rPr lang="en-US" sz="3199" dirty="0" err="1">
                <a:solidFill>
                  <a:srgbClr val="FFFFFF"/>
                </a:solidFill>
                <a:latin typeface="Canva Sans Bold"/>
              </a:rPr>
              <a:t>sklearn.model_selection</a:t>
            </a:r>
            <a:r>
              <a:rPr lang="en-US" sz="3199" dirty="0">
                <a:solidFill>
                  <a:srgbClr val="FFFFFF"/>
                </a:solidFill>
                <a:latin typeface="Canva Sans Bold"/>
              </a:rPr>
              <a:t>(</a:t>
            </a:r>
            <a:r>
              <a:rPr lang="en-US" sz="3199" dirty="0" err="1">
                <a:solidFill>
                  <a:srgbClr val="FFFFFF"/>
                </a:solidFill>
                <a:latin typeface="Canva Sans Bold"/>
              </a:rPr>
              <a:t>train_test_split</a:t>
            </a:r>
            <a:r>
              <a:rPr lang="en-US" sz="3199" dirty="0">
                <a:solidFill>
                  <a:srgbClr val="FFFFFF"/>
                </a:solidFill>
                <a:latin typeface="Canva Sans Bold"/>
              </a:rPr>
              <a:t>)</a:t>
            </a:r>
          </a:p>
          <a:p>
            <a:pPr algn="ctr">
              <a:lnSpc>
                <a:spcPts val="4479"/>
              </a:lnSpc>
            </a:pPr>
            <a:r>
              <a:rPr lang="en-US" sz="3199" dirty="0" err="1">
                <a:solidFill>
                  <a:srgbClr val="FFFFFF"/>
                </a:solidFill>
                <a:latin typeface="Canva Sans Bold"/>
              </a:rPr>
              <a:t>Sklearn.ensemble</a:t>
            </a:r>
            <a:r>
              <a:rPr lang="en-US" sz="3199" dirty="0">
                <a:solidFill>
                  <a:srgbClr val="FFFFFF"/>
                </a:solidFill>
                <a:latin typeface="Canva Sans Bold"/>
              </a:rPr>
              <a:t> (</a:t>
            </a:r>
            <a:r>
              <a:rPr lang="en-US" sz="3199" dirty="0" err="1">
                <a:solidFill>
                  <a:srgbClr val="FFFFFF"/>
                </a:solidFill>
                <a:latin typeface="Canva Sans Bold"/>
              </a:rPr>
              <a:t>AdaBoostClassifer</a:t>
            </a:r>
            <a:r>
              <a:rPr lang="en-US" sz="3199" dirty="0">
                <a:solidFill>
                  <a:srgbClr val="FFFFFF"/>
                </a:solidFill>
                <a:latin typeface="Canva Sans Bold"/>
              </a:rPr>
              <a:t>)</a:t>
            </a:r>
          </a:p>
          <a:p>
            <a:pPr algn="ctr">
              <a:lnSpc>
                <a:spcPts val="4479"/>
              </a:lnSpc>
            </a:pPr>
            <a:r>
              <a:rPr lang="en-US" sz="3199" dirty="0" err="1">
                <a:solidFill>
                  <a:srgbClr val="FFFFFF"/>
                </a:solidFill>
                <a:latin typeface="Canva Sans Bold"/>
              </a:rPr>
              <a:t>skearn.metrics</a:t>
            </a:r>
            <a:r>
              <a:rPr lang="en-US" sz="3199" dirty="0">
                <a:solidFill>
                  <a:srgbClr val="FFFFFF"/>
                </a:solidFill>
                <a:latin typeface="Canva Sans Bold"/>
              </a:rPr>
              <a:t> (</a:t>
            </a:r>
            <a:r>
              <a:rPr lang="en-US" sz="3199" dirty="0" err="1">
                <a:solidFill>
                  <a:srgbClr val="FFFFFF"/>
                </a:solidFill>
                <a:latin typeface="Canva Sans Bold"/>
              </a:rPr>
              <a:t>precision_score</a:t>
            </a:r>
            <a:r>
              <a:rPr lang="en-US" sz="3199" dirty="0">
                <a:solidFill>
                  <a:srgbClr val="FFFFFF"/>
                </a:solidFill>
                <a:latin typeface="Canva Sans Bold"/>
              </a:rPr>
              <a:t>, </a:t>
            </a:r>
            <a:r>
              <a:rPr lang="en-US" sz="3199" dirty="0" err="1">
                <a:solidFill>
                  <a:srgbClr val="FFFFFF"/>
                </a:solidFill>
                <a:latin typeface="Canva Sans Bold"/>
              </a:rPr>
              <a:t>recall_score</a:t>
            </a:r>
            <a:r>
              <a:rPr lang="en-US" sz="3199" dirty="0">
                <a:solidFill>
                  <a:srgbClr val="FFFFFF"/>
                </a:solidFill>
                <a:latin typeface="Canva Sans Bold"/>
              </a:rPr>
              <a:t>, f1_score, </a:t>
            </a:r>
            <a:r>
              <a:rPr lang="en-US" sz="3199" dirty="0" err="1">
                <a:solidFill>
                  <a:srgbClr val="FFFFFF"/>
                </a:solidFill>
                <a:latin typeface="Canva Sans Bold"/>
              </a:rPr>
              <a:t>roc_auc_score</a:t>
            </a:r>
            <a:r>
              <a:rPr lang="en-US" sz="3199" dirty="0">
                <a:solidFill>
                  <a:srgbClr val="FFFFFF"/>
                </a:solidFill>
                <a:latin typeface="Canva Sans Bold"/>
              </a:rPr>
              <a:t>, </a:t>
            </a:r>
            <a:r>
              <a:rPr lang="en-US" sz="3199" dirty="0" err="1">
                <a:solidFill>
                  <a:srgbClr val="FFFFFF"/>
                </a:solidFill>
                <a:latin typeface="Canva Sans Bold"/>
              </a:rPr>
              <a:t>accuracy_score</a:t>
            </a:r>
            <a:r>
              <a:rPr lang="en-US" sz="3199" dirty="0">
                <a:solidFill>
                  <a:srgbClr val="FFFFFF"/>
                </a:solidFill>
                <a:latin typeface="Canva Sans Bold"/>
              </a:rPr>
              <a:t>, </a:t>
            </a:r>
            <a:r>
              <a:rPr lang="en-US" sz="3199" dirty="0" err="1">
                <a:solidFill>
                  <a:srgbClr val="FFFFFF"/>
                </a:solidFill>
                <a:latin typeface="Canva Sans Bold"/>
              </a:rPr>
              <a:t>confusion_matrix</a:t>
            </a:r>
            <a:endParaRPr lang="en-US" sz="3199" dirty="0">
              <a:solidFill>
                <a:srgbClr val="FFFFFF"/>
              </a:solidFill>
              <a:latin typeface="Canva Sans Bold"/>
            </a:endParaRPr>
          </a:p>
          <a:p>
            <a:pPr algn="ctr">
              <a:lnSpc>
                <a:spcPts val="4479"/>
              </a:lnSpc>
            </a:pPr>
            <a:r>
              <a:rPr lang="en-US" sz="3199" dirty="0" err="1">
                <a:solidFill>
                  <a:srgbClr val="FFFFFF"/>
                </a:solidFill>
                <a:latin typeface="Canva Sans Bold"/>
              </a:rPr>
              <a:t>sklearn.svm</a:t>
            </a:r>
            <a:r>
              <a:rPr lang="en-US" sz="3199" dirty="0">
                <a:solidFill>
                  <a:srgbClr val="FFFFFF"/>
                </a:solidFill>
                <a:latin typeface="Canva Sans Bold"/>
              </a:rPr>
              <a:t> (svc)</a:t>
            </a:r>
          </a:p>
          <a:p>
            <a:pPr algn="ctr">
              <a:lnSpc>
                <a:spcPts val="4479"/>
              </a:lnSpc>
            </a:pPr>
            <a:r>
              <a:rPr lang="en-US" sz="3199" dirty="0" err="1">
                <a:solidFill>
                  <a:srgbClr val="FFFFFF"/>
                </a:solidFill>
                <a:latin typeface="Canva Sans Bold"/>
              </a:rPr>
              <a:t>Xgboost</a:t>
            </a:r>
            <a:r>
              <a:rPr lang="en-US" sz="3199" dirty="0">
                <a:solidFill>
                  <a:srgbClr val="FFFFFF"/>
                </a:solidFill>
                <a:latin typeface="Canva Sans Bold"/>
              </a:rPr>
              <a:t>(</a:t>
            </a:r>
            <a:r>
              <a:rPr lang="en-US" sz="3199" dirty="0" err="1">
                <a:solidFill>
                  <a:srgbClr val="FFFFFF"/>
                </a:solidFill>
                <a:latin typeface="Canva Sans Bold"/>
              </a:rPr>
              <a:t>XGClassifier</a:t>
            </a:r>
            <a:r>
              <a:rPr lang="en-US" sz="3199" dirty="0">
                <a:solidFill>
                  <a:srgbClr val="FFFFFF"/>
                </a:solidFill>
                <a:latin typeface="Canva Sans Bold"/>
              </a:rPr>
              <a:t>)</a:t>
            </a:r>
          </a:p>
        </p:txBody>
      </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grpSp>
        <p:nvGrpSpPr>
          <p:cNvPr id="10" name="Group 10"/>
          <p:cNvGrpSpPr/>
          <p:nvPr/>
        </p:nvGrpSpPr>
        <p:grpSpPr>
          <a:xfrm>
            <a:off x="17293116" y="565634"/>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293116" y="657737"/>
            <a:ext cx="397367" cy="28996"/>
            <a:chOff x="0" y="0"/>
            <a:chExt cx="128243" cy="9358"/>
          </a:xfrm>
        </p:grpSpPr>
        <p:sp>
          <p:nvSpPr>
            <p:cNvPr id="14" name="Freeform 1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15" name="TextBox 1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16" name="Slide Number Placeholder 15">
            <a:extLst>
              <a:ext uri="{FF2B5EF4-FFF2-40B4-BE49-F238E27FC236}">
                <a16:creationId xmlns:a16="http://schemas.microsoft.com/office/drawing/2014/main" id="{53C5DC7E-AF80-B023-27CF-6EE59F6A49EA}"/>
              </a:ext>
            </a:extLst>
          </p:cNvPr>
          <p:cNvSpPr>
            <a:spLocks noGrp="1"/>
          </p:cNvSpPr>
          <p:nvPr>
            <p:ph type="sldNum" sz="quarter" idx="12"/>
          </p:nvPr>
        </p:nvSpPr>
        <p:spPr>
          <a:xfrm>
            <a:off x="15621000" y="187533"/>
            <a:ext cx="2133600" cy="365125"/>
          </a:xfrm>
        </p:spPr>
        <p:txBody>
          <a:bodyPr/>
          <a:lstStyle/>
          <a:p>
            <a:fld id="{B6F15528-21DE-4FAA-801E-634DDDAF4B2B}" type="slidenum">
              <a:rPr lang="en-US" sz="3600" smtClean="0"/>
              <a:pPr/>
              <a:t>13</a:t>
            </a:fld>
            <a:endParaRPr 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sp>
        <p:nvSpPr>
          <p:cNvPr id="2" name="TextBox 2"/>
          <p:cNvSpPr txBox="1"/>
          <p:nvPr/>
        </p:nvSpPr>
        <p:spPr>
          <a:xfrm>
            <a:off x="574198" y="3440417"/>
            <a:ext cx="2676631" cy="79248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Created class Stack Overflow Prediction</a:t>
            </a:r>
          </a:p>
        </p:txBody>
      </p:sp>
      <p:sp>
        <p:nvSpPr>
          <p:cNvPr id="3" name="TextBox 3"/>
          <p:cNvSpPr txBox="1"/>
          <p:nvPr/>
        </p:nvSpPr>
        <p:spPr>
          <a:xfrm>
            <a:off x="2981321" y="968044"/>
            <a:ext cx="2678438" cy="79248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Connecting to the database </a:t>
            </a:r>
          </a:p>
        </p:txBody>
      </p:sp>
      <p:sp>
        <p:nvSpPr>
          <p:cNvPr id="4" name="TextBox 4"/>
          <p:cNvSpPr txBox="1"/>
          <p:nvPr/>
        </p:nvSpPr>
        <p:spPr>
          <a:xfrm>
            <a:off x="5394922" y="3398507"/>
            <a:ext cx="2676631" cy="161163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Created path to save and load model and scaler object</a:t>
            </a:r>
          </a:p>
        </p:txBody>
      </p:sp>
      <p:sp>
        <p:nvSpPr>
          <p:cNvPr id="5" name="AutoShape 5"/>
          <p:cNvSpPr/>
          <p:nvPr/>
        </p:nvSpPr>
        <p:spPr>
          <a:xfrm>
            <a:off x="2352671"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6" name="TextBox 6"/>
          <p:cNvSpPr txBox="1"/>
          <p:nvPr/>
        </p:nvSpPr>
        <p:spPr>
          <a:xfrm>
            <a:off x="7805684" y="548626"/>
            <a:ext cx="2676631" cy="120205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Defined the features for training the models</a:t>
            </a:r>
          </a:p>
        </p:txBody>
      </p:sp>
      <p:sp>
        <p:nvSpPr>
          <p:cNvPr id="7" name="TextBox 7"/>
          <p:cNvSpPr txBox="1"/>
          <p:nvPr/>
        </p:nvSpPr>
        <p:spPr>
          <a:xfrm>
            <a:off x="10217898" y="3440417"/>
            <a:ext cx="2676631" cy="79248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Loaded the scaler object from file</a:t>
            </a:r>
          </a:p>
        </p:txBody>
      </p:sp>
      <p:sp>
        <p:nvSpPr>
          <p:cNvPr id="8" name="TextBox 8"/>
          <p:cNvSpPr txBox="1"/>
          <p:nvPr/>
        </p:nvSpPr>
        <p:spPr>
          <a:xfrm>
            <a:off x="12134291" y="178421"/>
            <a:ext cx="3171485" cy="161163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Loaded XGBoost, SVM, AdaBoost classifier if exists, else creating a new one</a:t>
            </a:r>
          </a:p>
        </p:txBody>
      </p:sp>
      <p:sp>
        <p:nvSpPr>
          <p:cNvPr id="9" name="TextBox 9"/>
          <p:cNvSpPr txBox="1"/>
          <p:nvPr/>
        </p:nvSpPr>
        <p:spPr>
          <a:xfrm>
            <a:off x="15037654" y="3440417"/>
            <a:ext cx="2676631" cy="79248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Fetching training data from database</a:t>
            </a:r>
          </a:p>
        </p:txBody>
      </p:sp>
      <p:grpSp>
        <p:nvGrpSpPr>
          <p:cNvPr id="10" name="Group 10"/>
          <p:cNvGrpSpPr/>
          <p:nvPr/>
        </p:nvGrpSpPr>
        <p:grpSpPr>
          <a:xfrm>
            <a:off x="1472561" y="2188832"/>
            <a:ext cx="880110" cy="88011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2" name="TextBox 1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1</a:t>
              </a:r>
            </a:p>
          </p:txBody>
        </p:sp>
      </p:grpSp>
      <p:grpSp>
        <p:nvGrpSpPr>
          <p:cNvPr id="13" name="Group 13"/>
          <p:cNvGrpSpPr/>
          <p:nvPr/>
        </p:nvGrpSpPr>
        <p:grpSpPr>
          <a:xfrm>
            <a:off x="3882872" y="2188832"/>
            <a:ext cx="880110" cy="88011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5" name="TextBox 1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2</a:t>
              </a:r>
            </a:p>
          </p:txBody>
        </p:sp>
      </p:grpSp>
      <p:grpSp>
        <p:nvGrpSpPr>
          <p:cNvPr id="16" name="Group 16"/>
          <p:cNvGrpSpPr/>
          <p:nvPr/>
        </p:nvGrpSpPr>
        <p:grpSpPr>
          <a:xfrm>
            <a:off x="6293182" y="2188832"/>
            <a:ext cx="880110" cy="88011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18" name="TextBox 1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3</a:t>
              </a:r>
            </a:p>
          </p:txBody>
        </p:sp>
      </p:grpSp>
      <p:grpSp>
        <p:nvGrpSpPr>
          <p:cNvPr id="19" name="Group 19"/>
          <p:cNvGrpSpPr/>
          <p:nvPr/>
        </p:nvGrpSpPr>
        <p:grpSpPr>
          <a:xfrm>
            <a:off x="8703493" y="2188832"/>
            <a:ext cx="880110" cy="88011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US"/>
            </a:p>
          </p:txBody>
        </p:sp>
        <p:sp>
          <p:nvSpPr>
            <p:cNvPr id="21" name="TextBox 2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4</a:t>
              </a:r>
            </a:p>
          </p:txBody>
        </p:sp>
      </p:grpSp>
      <p:grpSp>
        <p:nvGrpSpPr>
          <p:cNvPr id="22" name="Group 22"/>
          <p:cNvGrpSpPr/>
          <p:nvPr/>
        </p:nvGrpSpPr>
        <p:grpSpPr>
          <a:xfrm>
            <a:off x="11113804" y="2188832"/>
            <a:ext cx="880110" cy="88011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24" name="TextBox 2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5</a:t>
              </a:r>
            </a:p>
          </p:txBody>
        </p:sp>
      </p:grpSp>
      <p:grpSp>
        <p:nvGrpSpPr>
          <p:cNvPr id="25" name="Group 25"/>
          <p:cNvGrpSpPr/>
          <p:nvPr/>
        </p:nvGrpSpPr>
        <p:grpSpPr>
          <a:xfrm>
            <a:off x="13524115" y="2188832"/>
            <a:ext cx="880110" cy="88011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27" name="TextBox 2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6</a:t>
              </a:r>
            </a:p>
          </p:txBody>
        </p:sp>
      </p:grpSp>
      <p:grpSp>
        <p:nvGrpSpPr>
          <p:cNvPr id="28" name="Group 28"/>
          <p:cNvGrpSpPr/>
          <p:nvPr/>
        </p:nvGrpSpPr>
        <p:grpSpPr>
          <a:xfrm>
            <a:off x="15934426" y="2188832"/>
            <a:ext cx="880110" cy="88011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30" name="TextBox 3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7</a:t>
              </a:r>
            </a:p>
          </p:txBody>
        </p:sp>
      </p:grpSp>
      <p:sp>
        <p:nvSpPr>
          <p:cNvPr id="31" name="AutoShape 31"/>
          <p:cNvSpPr/>
          <p:nvPr/>
        </p:nvSpPr>
        <p:spPr>
          <a:xfrm>
            <a:off x="4762982"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32" name="AutoShape 32"/>
          <p:cNvSpPr/>
          <p:nvPr/>
        </p:nvSpPr>
        <p:spPr>
          <a:xfrm>
            <a:off x="7173292"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33" name="AutoShape 33"/>
          <p:cNvSpPr/>
          <p:nvPr/>
        </p:nvSpPr>
        <p:spPr>
          <a:xfrm>
            <a:off x="9583603"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34" name="AutoShape 34"/>
          <p:cNvSpPr/>
          <p:nvPr/>
        </p:nvSpPr>
        <p:spPr>
          <a:xfrm>
            <a:off x="11993914"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35" name="AutoShape 35"/>
          <p:cNvSpPr/>
          <p:nvPr/>
        </p:nvSpPr>
        <p:spPr>
          <a:xfrm>
            <a:off x="14404225"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36" name="TextBox 36"/>
          <p:cNvSpPr txBox="1"/>
          <p:nvPr/>
        </p:nvSpPr>
        <p:spPr>
          <a:xfrm>
            <a:off x="3033655" y="8568359"/>
            <a:ext cx="2676631" cy="120205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Preprocessing and fetching data for prediction</a:t>
            </a:r>
          </a:p>
        </p:txBody>
      </p:sp>
      <p:sp>
        <p:nvSpPr>
          <p:cNvPr id="37" name="TextBox 37"/>
          <p:cNvSpPr txBox="1"/>
          <p:nvPr/>
        </p:nvSpPr>
        <p:spPr>
          <a:xfrm>
            <a:off x="5440676" y="5995022"/>
            <a:ext cx="2678438" cy="120205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Split the training data into training and testing sets</a:t>
            </a:r>
          </a:p>
        </p:txBody>
      </p:sp>
      <p:sp>
        <p:nvSpPr>
          <p:cNvPr id="38" name="TextBox 38"/>
          <p:cNvSpPr txBox="1"/>
          <p:nvPr/>
        </p:nvSpPr>
        <p:spPr>
          <a:xfrm>
            <a:off x="7854277" y="8568359"/>
            <a:ext cx="2676631" cy="38290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Train the models</a:t>
            </a:r>
          </a:p>
        </p:txBody>
      </p:sp>
      <p:sp>
        <p:nvSpPr>
          <p:cNvPr id="39" name="AutoShape 39"/>
          <p:cNvSpPr/>
          <p:nvPr/>
        </p:nvSpPr>
        <p:spPr>
          <a:xfrm>
            <a:off x="4812026" y="7860652"/>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40" name="TextBox 40"/>
          <p:cNvSpPr txBox="1"/>
          <p:nvPr/>
        </p:nvSpPr>
        <p:spPr>
          <a:xfrm>
            <a:off x="10265039" y="6648230"/>
            <a:ext cx="2676631" cy="38290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Making predictions</a:t>
            </a:r>
          </a:p>
        </p:txBody>
      </p:sp>
      <p:sp>
        <p:nvSpPr>
          <p:cNvPr id="41" name="TextBox 41"/>
          <p:cNvSpPr txBox="1"/>
          <p:nvPr/>
        </p:nvSpPr>
        <p:spPr>
          <a:xfrm>
            <a:off x="12674898" y="8568359"/>
            <a:ext cx="2676631" cy="79248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Calculating evaluation metrics</a:t>
            </a:r>
          </a:p>
        </p:txBody>
      </p:sp>
      <p:grpSp>
        <p:nvGrpSpPr>
          <p:cNvPr id="42" name="Group 42"/>
          <p:cNvGrpSpPr/>
          <p:nvPr/>
        </p:nvGrpSpPr>
        <p:grpSpPr>
          <a:xfrm>
            <a:off x="3931916" y="7420597"/>
            <a:ext cx="880110" cy="88011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44" name="TextBox 4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8</a:t>
              </a:r>
            </a:p>
          </p:txBody>
        </p:sp>
      </p:grpSp>
      <p:grpSp>
        <p:nvGrpSpPr>
          <p:cNvPr id="45" name="Group 45"/>
          <p:cNvGrpSpPr/>
          <p:nvPr/>
        </p:nvGrpSpPr>
        <p:grpSpPr>
          <a:xfrm>
            <a:off x="6342227" y="7420597"/>
            <a:ext cx="880110" cy="880110"/>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47" name="TextBox 4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9</a:t>
              </a:r>
            </a:p>
          </p:txBody>
        </p:sp>
      </p:grpSp>
      <p:grpSp>
        <p:nvGrpSpPr>
          <p:cNvPr id="48" name="Group 48"/>
          <p:cNvGrpSpPr/>
          <p:nvPr/>
        </p:nvGrpSpPr>
        <p:grpSpPr>
          <a:xfrm>
            <a:off x="8752537" y="7420597"/>
            <a:ext cx="880110" cy="88011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50" name="TextBox 5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10</a:t>
              </a:r>
            </a:p>
          </p:txBody>
        </p:sp>
      </p:grpSp>
      <p:grpSp>
        <p:nvGrpSpPr>
          <p:cNvPr id="51" name="Group 51"/>
          <p:cNvGrpSpPr/>
          <p:nvPr/>
        </p:nvGrpSpPr>
        <p:grpSpPr>
          <a:xfrm>
            <a:off x="11162848" y="7420597"/>
            <a:ext cx="880110" cy="880110"/>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US"/>
            </a:p>
          </p:txBody>
        </p:sp>
        <p:sp>
          <p:nvSpPr>
            <p:cNvPr id="53" name="TextBox 5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11</a:t>
              </a:r>
            </a:p>
          </p:txBody>
        </p:sp>
      </p:grpSp>
      <p:grpSp>
        <p:nvGrpSpPr>
          <p:cNvPr id="54" name="Group 54"/>
          <p:cNvGrpSpPr/>
          <p:nvPr/>
        </p:nvGrpSpPr>
        <p:grpSpPr>
          <a:xfrm>
            <a:off x="13573159" y="7420597"/>
            <a:ext cx="880110" cy="880110"/>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56" name="TextBox 5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12</a:t>
              </a:r>
            </a:p>
          </p:txBody>
        </p:sp>
      </p:grpSp>
      <p:sp>
        <p:nvSpPr>
          <p:cNvPr id="57" name="AutoShape 57"/>
          <p:cNvSpPr/>
          <p:nvPr/>
        </p:nvSpPr>
        <p:spPr>
          <a:xfrm>
            <a:off x="7222337" y="7860652"/>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58" name="AutoShape 58"/>
          <p:cNvSpPr/>
          <p:nvPr/>
        </p:nvSpPr>
        <p:spPr>
          <a:xfrm>
            <a:off x="9632647" y="7860652"/>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59" name="AutoShape 59"/>
          <p:cNvSpPr/>
          <p:nvPr/>
        </p:nvSpPr>
        <p:spPr>
          <a:xfrm>
            <a:off x="12042958" y="7860652"/>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60" name="Freeform 60"/>
          <p:cNvSpPr/>
          <p:nvPr/>
        </p:nvSpPr>
        <p:spPr>
          <a:xfrm rot="-5400000">
            <a:off x="9051932" y="3353858"/>
            <a:ext cx="453183" cy="4649662"/>
          </a:xfrm>
          <a:custGeom>
            <a:avLst/>
            <a:gdLst/>
            <a:ahLst/>
            <a:cxnLst/>
            <a:rect l="l" t="t" r="r" b="b"/>
            <a:pathLst>
              <a:path w="453183" h="4649662">
                <a:moveTo>
                  <a:pt x="0" y="0"/>
                </a:moveTo>
                <a:lnTo>
                  <a:pt x="453184" y="0"/>
                </a:lnTo>
                <a:lnTo>
                  <a:pt x="453184" y="4649661"/>
                </a:lnTo>
                <a:lnTo>
                  <a:pt x="0" y="4649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1" name="Freeform 61"/>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2" name="TextBox 62"/>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grpSp>
        <p:nvGrpSpPr>
          <p:cNvPr id="63" name="Group 63"/>
          <p:cNvGrpSpPr/>
          <p:nvPr/>
        </p:nvGrpSpPr>
        <p:grpSpPr>
          <a:xfrm>
            <a:off x="17293116" y="565634"/>
            <a:ext cx="397367" cy="28996"/>
            <a:chOff x="0" y="0"/>
            <a:chExt cx="128243" cy="9358"/>
          </a:xfrm>
        </p:grpSpPr>
        <p:sp>
          <p:nvSpPr>
            <p:cNvPr id="64" name="Freeform 6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65" name="TextBox 6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6" name="Group 66"/>
          <p:cNvGrpSpPr/>
          <p:nvPr/>
        </p:nvGrpSpPr>
        <p:grpSpPr>
          <a:xfrm>
            <a:off x="17293116" y="657737"/>
            <a:ext cx="397367" cy="28996"/>
            <a:chOff x="0" y="0"/>
            <a:chExt cx="128243" cy="9358"/>
          </a:xfrm>
        </p:grpSpPr>
        <p:sp>
          <p:nvSpPr>
            <p:cNvPr id="67" name="Freeform 6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68" name="TextBox 6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69" name="Slide Number Placeholder 68">
            <a:extLst>
              <a:ext uri="{FF2B5EF4-FFF2-40B4-BE49-F238E27FC236}">
                <a16:creationId xmlns:a16="http://schemas.microsoft.com/office/drawing/2014/main" id="{7D1BB4E4-9460-00D0-D0ED-0285B6315B4D}"/>
              </a:ext>
            </a:extLst>
          </p:cNvPr>
          <p:cNvSpPr>
            <a:spLocks noGrp="1"/>
          </p:cNvSpPr>
          <p:nvPr>
            <p:ph type="sldNum" sz="quarter" idx="12"/>
          </p:nvPr>
        </p:nvSpPr>
        <p:spPr>
          <a:xfrm>
            <a:off x="15697200" y="148480"/>
            <a:ext cx="2133600" cy="365125"/>
          </a:xfrm>
        </p:spPr>
        <p:txBody>
          <a:bodyPr/>
          <a:lstStyle/>
          <a:p>
            <a:fld id="{B6F15528-21DE-4FAA-801E-634DDDAF4B2B}" type="slidenum">
              <a:rPr lang="en-US" sz="3600" smtClean="0"/>
              <a:pPr/>
              <a:t>14</a:t>
            </a:fld>
            <a:endParaRPr lang="en-US" sz="3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25829" y="6315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2400" y="1913766"/>
            <a:ext cx="1053872" cy="6585871"/>
            <a:chOff x="0" y="0"/>
            <a:chExt cx="150802" cy="942391"/>
          </a:xfrm>
        </p:grpSpPr>
        <p:sp>
          <p:nvSpPr>
            <p:cNvPr id="10" name="Freeform 10"/>
            <p:cNvSpPr/>
            <p:nvPr/>
          </p:nvSpPr>
          <p:spPr>
            <a:xfrm>
              <a:off x="0" y="0"/>
              <a:ext cx="150802" cy="942391"/>
            </a:xfrm>
            <a:custGeom>
              <a:avLst/>
              <a:gdLst/>
              <a:ahLst/>
              <a:cxnLst/>
              <a:rect l="l" t="t" r="r" b="b"/>
              <a:pathLst>
                <a:path w="150802" h="942391">
                  <a:moveTo>
                    <a:pt x="0" y="0"/>
                  </a:moveTo>
                  <a:lnTo>
                    <a:pt x="150802" y="0"/>
                  </a:lnTo>
                  <a:lnTo>
                    <a:pt x="150802" y="942391"/>
                  </a:lnTo>
                  <a:lnTo>
                    <a:pt x="0" y="942391"/>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1" name="TextBox 11"/>
            <p:cNvSpPr txBox="1"/>
            <p:nvPr/>
          </p:nvSpPr>
          <p:spPr>
            <a:xfrm>
              <a:off x="0" y="-38100"/>
              <a:ext cx="150802" cy="98049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9465559" y="1760934"/>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2100223" y="3297534"/>
            <a:ext cx="14971479" cy="6526467"/>
          </a:xfrm>
          <a:custGeom>
            <a:avLst/>
            <a:gdLst/>
            <a:ahLst/>
            <a:cxnLst/>
            <a:rect l="l" t="t" r="r" b="b"/>
            <a:pathLst>
              <a:path w="14971479" h="6526467">
                <a:moveTo>
                  <a:pt x="0" y="0"/>
                </a:moveTo>
                <a:lnTo>
                  <a:pt x="14971480" y="0"/>
                </a:lnTo>
                <a:lnTo>
                  <a:pt x="14971480" y="6526466"/>
                </a:lnTo>
                <a:lnTo>
                  <a:pt x="0" y="6526466"/>
                </a:lnTo>
                <a:lnTo>
                  <a:pt x="0" y="0"/>
                </a:lnTo>
                <a:close/>
              </a:path>
            </a:pathLst>
          </a:custGeom>
          <a:blipFill>
            <a:blip r:embed="rId6"/>
            <a:stretch>
              <a:fillRect t="-18868" b="-10167"/>
            </a:stretch>
          </a:blipFill>
        </p:spPr>
        <p:txBody>
          <a:bodyPr/>
          <a:lstStyle/>
          <a:p>
            <a:endParaRPr lang="en-US"/>
          </a:p>
        </p:txBody>
      </p:sp>
      <p:sp>
        <p:nvSpPr>
          <p:cNvPr id="14" name="TextBox 14"/>
          <p:cNvSpPr txBox="1"/>
          <p:nvPr/>
        </p:nvSpPr>
        <p:spPr>
          <a:xfrm>
            <a:off x="1248658" y="6414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15" name="TextBox 15"/>
          <p:cNvSpPr txBox="1"/>
          <p:nvPr/>
        </p:nvSpPr>
        <p:spPr>
          <a:xfrm>
            <a:off x="3571899" y="661818"/>
            <a:ext cx="12028129" cy="2033205"/>
          </a:xfrm>
          <a:prstGeom prst="rect">
            <a:avLst/>
          </a:prstGeom>
        </p:spPr>
        <p:txBody>
          <a:bodyPr lIns="0" tIns="0" rIns="0" bIns="0" rtlCol="0" anchor="t">
            <a:spAutoFit/>
          </a:bodyPr>
          <a:lstStyle/>
          <a:p>
            <a:pPr algn="ctr">
              <a:lnSpc>
                <a:spcPts val="8158"/>
              </a:lnSpc>
              <a:spcBef>
                <a:spcPct val="0"/>
              </a:spcBef>
            </a:pPr>
            <a:r>
              <a:rPr lang="en-US" sz="5827">
                <a:solidFill>
                  <a:srgbClr val="FFFFFF"/>
                </a:solidFill>
                <a:latin typeface="Bicubik"/>
              </a:rPr>
              <a:t>UNSUPERVISED LEARNING - GITHUB</a:t>
            </a:r>
          </a:p>
        </p:txBody>
      </p:sp>
      <p:sp>
        <p:nvSpPr>
          <p:cNvPr id="16" name="Slide Number Placeholder 15">
            <a:extLst>
              <a:ext uri="{FF2B5EF4-FFF2-40B4-BE49-F238E27FC236}">
                <a16:creationId xmlns:a16="http://schemas.microsoft.com/office/drawing/2014/main" id="{89FFAB80-8C0F-033F-83EA-8A61338530AB}"/>
              </a:ext>
            </a:extLst>
          </p:cNvPr>
          <p:cNvSpPr>
            <a:spLocks noGrp="1"/>
          </p:cNvSpPr>
          <p:nvPr>
            <p:ph type="sldNum" sz="quarter" idx="12"/>
          </p:nvPr>
        </p:nvSpPr>
        <p:spPr>
          <a:xfrm>
            <a:off x="15697200" y="130175"/>
            <a:ext cx="2133600" cy="365125"/>
          </a:xfrm>
        </p:spPr>
        <p:txBody>
          <a:bodyPr/>
          <a:lstStyle/>
          <a:p>
            <a:fld id="{B6F15528-21DE-4FAA-801E-634DDDAF4B2B}" type="slidenum">
              <a:rPr lang="en-US" sz="3600" smtClean="0"/>
              <a:pPr/>
              <a:t>15</a:t>
            </a:fld>
            <a:endParaRPr lang="en-US" sz="3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5443513" y="3519728"/>
            <a:ext cx="1239216" cy="1159426"/>
            <a:chOff x="0" y="0"/>
            <a:chExt cx="3977719" cy="3721602"/>
          </a:xfrm>
        </p:grpSpPr>
        <p:sp>
          <p:nvSpPr>
            <p:cNvPr id="3" name="Freeform 3"/>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55C4D4"/>
            </a:solidFill>
          </p:spPr>
          <p:txBody>
            <a:bodyPr/>
            <a:lstStyle/>
            <a:p>
              <a:endParaRPr lang="en-US"/>
            </a:p>
          </p:txBody>
        </p:sp>
      </p:grpSp>
      <p:grpSp>
        <p:nvGrpSpPr>
          <p:cNvPr id="4" name="Group 4"/>
          <p:cNvGrpSpPr/>
          <p:nvPr/>
        </p:nvGrpSpPr>
        <p:grpSpPr>
          <a:xfrm>
            <a:off x="3999498" y="3519728"/>
            <a:ext cx="1239216" cy="1159426"/>
            <a:chOff x="0" y="0"/>
            <a:chExt cx="3977719" cy="3721602"/>
          </a:xfrm>
        </p:grpSpPr>
        <p:sp>
          <p:nvSpPr>
            <p:cNvPr id="5" name="Freeform 5"/>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3EDAD8"/>
            </a:solidFill>
          </p:spPr>
          <p:txBody>
            <a:bodyPr/>
            <a:lstStyle/>
            <a:p>
              <a:endParaRPr lang="en-US"/>
            </a:p>
          </p:txBody>
        </p:sp>
      </p:grpSp>
      <p:grpSp>
        <p:nvGrpSpPr>
          <p:cNvPr id="6" name="Group 6"/>
          <p:cNvGrpSpPr/>
          <p:nvPr/>
        </p:nvGrpSpPr>
        <p:grpSpPr>
          <a:xfrm>
            <a:off x="2555484" y="3519728"/>
            <a:ext cx="1239216" cy="1159426"/>
            <a:chOff x="0" y="0"/>
            <a:chExt cx="3977719" cy="3721602"/>
          </a:xfrm>
        </p:grpSpPr>
        <p:sp>
          <p:nvSpPr>
            <p:cNvPr id="7" name="Freeform 7"/>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37C9EF"/>
            </a:solidFill>
          </p:spPr>
          <p:txBody>
            <a:bodyPr/>
            <a:lstStyle/>
            <a:p>
              <a:endParaRPr lang="en-US"/>
            </a:p>
          </p:txBody>
        </p:sp>
      </p:grpSp>
      <p:grpSp>
        <p:nvGrpSpPr>
          <p:cNvPr id="8" name="Group 8"/>
          <p:cNvGrpSpPr/>
          <p:nvPr/>
        </p:nvGrpSpPr>
        <p:grpSpPr>
          <a:xfrm>
            <a:off x="1111469" y="3519728"/>
            <a:ext cx="1239216" cy="1159426"/>
            <a:chOff x="0" y="0"/>
            <a:chExt cx="3977719" cy="3721602"/>
          </a:xfrm>
        </p:grpSpPr>
        <p:sp>
          <p:nvSpPr>
            <p:cNvPr id="9" name="Freeform 9"/>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2C92D5"/>
            </a:solidFill>
          </p:spPr>
          <p:txBody>
            <a:bodyPr/>
            <a:lstStyle/>
            <a:p>
              <a:endParaRPr lang="en-US"/>
            </a:p>
          </p:txBody>
        </p:sp>
      </p:grpSp>
      <p:grpSp>
        <p:nvGrpSpPr>
          <p:cNvPr id="10" name="Group 10"/>
          <p:cNvGrpSpPr/>
          <p:nvPr/>
        </p:nvGrpSpPr>
        <p:grpSpPr>
          <a:xfrm>
            <a:off x="11487114" y="3519728"/>
            <a:ext cx="1239216" cy="1159426"/>
            <a:chOff x="0" y="0"/>
            <a:chExt cx="3977719" cy="3721602"/>
          </a:xfrm>
        </p:grpSpPr>
        <p:sp>
          <p:nvSpPr>
            <p:cNvPr id="11" name="Freeform 11"/>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55C4D4"/>
            </a:solidFill>
          </p:spPr>
          <p:txBody>
            <a:bodyPr/>
            <a:lstStyle/>
            <a:p>
              <a:endParaRPr lang="en-US"/>
            </a:p>
          </p:txBody>
        </p:sp>
      </p:grpSp>
      <p:grpSp>
        <p:nvGrpSpPr>
          <p:cNvPr id="12" name="Group 12"/>
          <p:cNvGrpSpPr/>
          <p:nvPr/>
        </p:nvGrpSpPr>
        <p:grpSpPr>
          <a:xfrm>
            <a:off x="12931129" y="3519728"/>
            <a:ext cx="1239216" cy="1159426"/>
            <a:chOff x="0" y="0"/>
            <a:chExt cx="3977719" cy="3721602"/>
          </a:xfrm>
        </p:grpSpPr>
        <p:sp>
          <p:nvSpPr>
            <p:cNvPr id="13" name="Freeform 13"/>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3EDAD8"/>
            </a:solidFill>
          </p:spPr>
          <p:txBody>
            <a:bodyPr/>
            <a:lstStyle/>
            <a:p>
              <a:endParaRPr lang="en-US"/>
            </a:p>
          </p:txBody>
        </p:sp>
      </p:grpSp>
      <p:grpSp>
        <p:nvGrpSpPr>
          <p:cNvPr id="14" name="Group 14"/>
          <p:cNvGrpSpPr/>
          <p:nvPr/>
        </p:nvGrpSpPr>
        <p:grpSpPr>
          <a:xfrm>
            <a:off x="14375144" y="3519728"/>
            <a:ext cx="1239216" cy="1159426"/>
            <a:chOff x="0" y="0"/>
            <a:chExt cx="3977719" cy="3721602"/>
          </a:xfrm>
        </p:grpSpPr>
        <p:sp>
          <p:nvSpPr>
            <p:cNvPr id="15" name="Freeform 15"/>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37C9EF"/>
            </a:solidFill>
          </p:spPr>
          <p:txBody>
            <a:bodyPr/>
            <a:lstStyle/>
            <a:p>
              <a:endParaRPr lang="en-US"/>
            </a:p>
          </p:txBody>
        </p:sp>
      </p:grpSp>
      <p:grpSp>
        <p:nvGrpSpPr>
          <p:cNvPr id="16" name="Group 16"/>
          <p:cNvGrpSpPr/>
          <p:nvPr/>
        </p:nvGrpSpPr>
        <p:grpSpPr>
          <a:xfrm>
            <a:off x="15819158" y="3519728"/>
            <a:ext cx="1239216" cy="1159426"/>
            <a:chOff x="0" y="0"/>
            <a:chExt cx="3977719" cy="3721602"/>
          </a:xfrm>
        </p:grpSpPr>
        <p:sp>
          <p:nvSpPr>
            <p:cNvPr id="17" name="Freeform 17"/>
            <p:cNvSpPr/>
            <p:nvPr/>
          </p:nvSpPr>
          <p:spPr>
            <a:xfrm>
              <a:off x="0" y="0"/>
              <a:ext cx="3977719" cy="3721603"/>
            </a:xfrm>
            <a:custGeom>
              <a:avLst/>
              <a:gdLst/>
              <a:ahLst/>
              <a:cxnLst/>
              <a:rect l="l" t="t" r="r" b="b"/>
              <a:pathLst>
                <a:path w="3977719" h="3721603">
                  <a:moveTo>
                    <a:pt x="3853259" y="3721602"/>
                  </a:moveTo>
                  <a:lnTo>
                    <a:pt x="124460" y="3721602"/>
                  </a:lnTo>
                  <a:cubicBezTo>
                    <a:pt x="55880" y="3721602"/>
                    <a:pt x="0" y="3665722"/>
                    <a:pt x="0" y="3597142"/>
                  </a:cubicBezTo>
                  <a:lnTo>
                    <a:pt x="0" y="124460"/>
                  </a:lnTo>
                  <a:cubicBezTo>
                    <a:pt x="0" y="55880"/>
                    <a:pt x="55880" y="0"/>
                    <a:pt x="124460" y="0"/>
                  </a:cubicBezTo>
                  <a:lnTo>
                    <a:pt x="3853259" y="0"/>
                  </a:lnTo>
                  <a:cubicBezTo>
                    <a:pt x="3921839" y="0"/>
                    <a:pt x="3977719" y="55880"/>
                    <a:pt x="3977719" y="124460"/>
                  </a:cubicBezTo>
                  <a:lnTo>
                    <a:pt x="3977719" y="3597142"/>
                  </a:lnTo>
                  <a:cubicBezTo>
                    <a:pt x="3977719" y="3665722"/>
                    <a:pt x="3921839" y="3721603"/>
                    <a:pt x="3853259" y="3721603"/>
                  </a:cubicBezTo>
                  <a:close/>
                </a:path>
              </a:pathLst>
            </a:custGeom>
            <a:solidFill>
              <a:srgbClr val="2C92D5"/>
            </a:solidFill>
          </p:spPr>
          <p:txBody>
            <a:bodyPr/>
            <a:lstStyle/>
            <a:p>
              <a:endParaRPr lang="en-US"/>
            </a:p>
          </p:txBody>
        </p:sp>
      </p:grpSp>
      <p:grpSp>
        <p:nvGrpSpPr>
          <p:cNvPr id="18" name="Group 18"/>
          <p:cNvGrpSpPr/>
          <p:nvPr/>
        </p:nvGrpSpPr>
        <p:grpSpPr>
          <a:xfrm>
            <a:off x="6063121" y="5887789"/>
            <a:ext cx="5890854" cy="4012565"/>
            <a:chOff x="0" y="0"/>
            <a:chExt cx="1497865" cy="1020274"/>
          </a:xfrm>
        </p:grpSpPr>
        <p:sp>
          <p:nvSpPr>
            <p:cNvPr id="19" name="Freeform 19"/>
            <p:cNvSpPr/>
            <p:nvPr/>
          </p:nvSpPr>
          <p:spPr>
            <a:xfrm>
              <a:off x="0" y="0"/>
              <a:ext cx="1497865" cy="1020273"/>
            </a:xfrm>
            <a:custGeom>
              <a:avLst/>
              <a:gdLst/>
              <a:ahLst/>
              <a:cxnLst/>
              <a:rect l="l" t="t" r="r" b="b"/>
              <a:pathLst>
                <a:path w="1497865" h="1020273">
                  <a:moveTo>
                    <a:pt x="3943" y="0"/>
                  </a:moveTo>
                  <a:lnTo>
                    <a:pt x="1493923" y="0"/>
                  </a:lnTo>
                  <a:cubicBezTo>
                    <a:pt x="1496100" y="0"/>
                    <a:pt x="1497865" y="1765"/>
                    <a:pt x="1497865" y="3943"/>
                  </a:cubicBezTo>
                  <a:lnTo>
                    <a:pt x="1497865" y="1016331"/>
                  </a:lnTo>
                  <a:cubicBezTo>
                    <a:pt x="1497865" y="1017376"/>
                    <a:pt x="1497450" y="1018379"/>
                    <a:pt x="1496711" y="1019119"/>
                  </a:cubicBezTo>
                  <a:cubicBezTo>
                    <a:pt x="1495971" y="1019858"/>
                    <a:pt x="1494968" y="1020273"/>
                    <a:pt x="1493923" y="1020273"/>
                  </a:cubicBezTo>
                  <a:lnTo>
                    <a:pt x="3943" y="1020273"/>
                  </a:lnTo>
                  <a:cubicBezTo>
                    <a:pt x="1765" y="1020273"/>
                    <a:pt x="0" y="1018508"/>
                    <a:pt x="0" y="1016331"/>
                  </a:cubicBezTo>
                  <a:lnTo>
                    <a:pt x="0" y="3943"/>
                  </a:lnTo>
                  <a:cubicBezTo>
                    <a:pt x="0" y="1765"/>
                    <a:pt x="1765" y="0"/>
                    <a:pt x="3943" y="0"/>
                  </a:cubicBezTo>
                  <a:close/>
                </a:path>
              </a:pathLst>
            </a:custGeom>
            <a:solidFill>
              <a:srgbClr val="13538A"/>
            </a:solidFill>
          </p:spPr>
          <p:txBody>
            <a:bodyPr/>
            <a:lstStyle/>
            <a:p>
              <a:endParaRPr lang="en-US"/>
            </a:p>
          </p:txBody>
        </p:sp>
        <p:sp>
          <p:nvSpPr>
            <p:cNvPr id="20" name="TextBox 20"/>
            <p:cNvSpPr txBox="1"/>
            <p:nvPr/>
          </p:nvSpPr>
          <p:spPr>
            <a:xfrm>
              <a:off x="0" y="-76200"/>
              <a:ext cx="1497865" cy="1096474"/>
            </a:xfrm>
            <a:prstGeom prst="rect">
              <a:avLst/>
            </a:prstGeom>
          </p:spPr>
          <p:txBody>
            <a:bodyPr lIns="254000" tIns="254000" rIns="254000" bIns="254000" rtlCol="0" anchor="ctr"/>
            <a:lstStyle/>
            <a:p>
              <a:pPr algn="ctr">
                <a:lnSpc>
                  <a:spcPts val="4199"/>
                </a:lnSpc>
              </a:pPr>
              <a:r>
                <a:rPr lang="en-US" sz="2799" spc="139">
                  <a:solidFill>
                    <a:srgbClr val="FFFFFF"/>
                  </a:solidFill>
                  <a:latin typeface="Aileron Bold"/>
                </a:rPr>
                <a:t>SQLALCHEMY</a:t>
              </a:r>
            </a:p>
            <a:p>
              <a:pPr algn="ctr">
                <a:lnSpc>
                  <a:spcPts val="4199"/>
                </a:lnSpc>
              </a:pPr>
              <a:r>
                <a:rPr lang="en-US" sz="2799" spc="139">
                  <a:solidFill>
                    <a:srgbClr val="FFFFFF"/>
                  </a:solidFill>
                  <a:latin typeface="Aileron Bold"/>
                </a:rPr>
                <a:t>sklearn.cluster(kMeans)</a:t>
              </a:r>
            </a:p>
            <a:p>
              <a:pPr algn="ctr">
                <a:lnSpc>
                  <a:spcPts val="4199"/>
                </a:lnSpc>
              </a:pPr>
              <a:r>
                <a:rPr lang="en-US" sz="2799" spc="139">
                  <a:solidFill>
                    <a:srgbClr val="FFFFFF"/>
                  </a:solidFill>
                  <a:latin typeface="Aileron Bold"/>
                </a:rPr>
                <a:t>Sklearn.preprocessing (StandardScaler)</a:t>
              </a:r>
            </a:p>
            <a:p>
              <a:pPr algn="ctr">
                <a:lnSpc>
                  <a:spcPts val="4199"/>
                </a:lnSpc>
              </a:pPr>
              <a:r>
                <a:rPr lang="en-US" sz="2799" spc="139">
                  <a:solidFill>
                    <a:srgbClr val="FFFFFF"/>
                  </a:solidFill>
                  <a:latin typeface="Aileron Bold"/>
                </a:rPr>
                <a:t>skearn.metrics import silhouette_score</a:t>
              </a:r>
            </a:p>
            <a:p>
              <a:pPr algn="ctr">
                <a:lnSpc>
                  <a:spcPts val="4199"/>
                </a:lnSpc>
              </a:pPr>
              <a:r>
                <a:rPr lang="en-US" sz="2799" spc="139">
                  <a:solidFill>
                    <a:srgbClr val="FFFFFF"/>
                  </a:solidFill>
                  <a:latin typeface="Aileron Bold"/>
                </a:rPr>
                <a:t>pickel</a:t>
              </a:r>
            </a:p>
          </p:txBody>
        </p:sp>
      </p:grpSp>
      <p:sp>
        <p:nvSpPr>
          <p:cNvPr id="21" name="AutoShape 21"/>
          <p:cNvSpPr/>
          <p:nvPr/>
        </p:nvSpPr>
        <p:spPr>
          <a:xfrm flipH="1">
            <a:off x="9075120" y="4099440"/>
            <a:ext cx="0" cy="1788349"/>
          </a:xfrm>
          <a:prstGeom prst="line">
            <a:avLst/>
          </a:prstGeom>
          <a:ln w="38100" cap="flat">
            <a:solidFill>
              <a:srgbClr val="A8A8A8"/>
            </a:solidFill>
            <a:prstDash val="solid"/>
            <a:headEnd type="none" w="sm" len="sm"/>
            <a:tailEnd type="none" w="sm" len="sm"/>
          </a:ln>
        </p:spPr>
        <p:txBody>
          <a:bodyPr/>
          <a:lstStyle/>
          <a:p>
            <a:endParaRPr lang="en-US"/>
          </a:p>
        </p:txBody>
      </p:sp>
      <p:sp>
        <p:nvSpPr>
          <p:cNvPr id="22" name="AutoShape 22"/>
          <p:cNvSpPr/>
          <p:nvPr/>
        </p:nvSpPr>
        <p:spPr>
          <a:xfrm>
            <a:off x="6682729" y="4099440"/>
            <a:ext cx="4804386" cy="0"/>
          </a:xfrm>
          <a:prstGeom prst="line">
            <a:avLst/>
          </a:prstGeom>
          <a:ln w="38100" cap="flat">
            <a:solidFill>
              <a:srgbClr val="A8A8A8"/>
            </a:solidFill>
            <a:prstDash val="solid"/>
            <a:headEnd type="none" w="sm" len="sm"/>
            <a:tailEnd type="none" w="sm" len="sm"/>
          </a:ln>
        </p:spPr>
        <p:txBody>
          <a:bodyPr/>
          <a:lstStyle/>
          <a:p>
            <a:endParaRPr lang="en-US"/>
          </a:p>
        </p:txBody>
      </p:sp>
      <p:sp>
        <p:nvSpPr>
          <p:cNvPr id="23" name="AutoShape 23"/>
          <p:cNvSpPr/>
          <p:nvPr/>
        </p:nvSpPr>
        <p:spPr>
          <a:xfrm>
            <a:off x="12726330"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sp>
        <p:nvSpPr>
          <p:cNvPr id="24" name="AutoShape 24"/>
          <p:cNvSpPr/>
          <p:nvPr/>
        </p:nvSpPr>
        <p:spPr>
          <a:xfrm>
            <a:off x="5238714"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sp>
        <p:nvSpPr>
          <p:cNvPr id="25" name="AutoShape 25"/>
          <p:cNvSpPr/>
          <p:nvPr/>
        </p:nvSpPr>
        <p:spPr>
          <a:xfrm flipH="1">
            <a:off x="6063121" y="2363394"/>
            <a:ext cx="7774" cy="1156333"/>
          </a:xfrm>
          <a:prstGeom prst="line">
            <a:avLst/>
          </a:prstGeom>
          <a:ln w="38100" cap="flat">
            <a:solidFill>
              <a:srgbClr val="55C4D4"/>
            </a:solidFill>
            <a:prstDash val="solid"/>
            <a:headEnd type="arrow" w="med" len="sm"/>
            <a:tailEnd type="none" w="sm" len="sm"/>
          </a:ln>
        </p:spPr>
        <p:txBody>
          <a:bodyPr/>
          <a:lstStyle/>
          <a:p>
            <a:endParaRPr lang="en-US"/>
          </a:p>
        </p:txBody>
      </p:sp>
      <p:sp>
        <p:nvSpPr>
          <p:cNvPr id="26" name="AutoShape 26"/>
          <p:cNvSpPr/>
          <p:nvPr/>
        </p:nvSpPr>
        <p:spPr>
          <a:xfrm>
            <a:off x="14987475" y="2462057"/>
            <a:ext cx="7276" cy="1057671"/>
          </a:xfrm>
          <a:prstGeom prst="line">
            <a:avLst/>
          </a:prstGeom>
          <a:ln w="38100" cap="flat">
            <a:solidFill>
              <a:srgbClr val="37C9EF"/>
            </a:solidFill>
            <a:prstDash val="solid"/>
            <a:headEnd type="arrow" w="med" len="sm"/>
            <a:tailEnd type="none" w="sm" len="sm"/>
          </a:ln>
        </p:spPr>
        <p:txBody>
          <a:bodyPr/>
          <a:lstStyle/>
          <a:p>
            <a:endParaRPr lang="en-US"/>
          </a:p>
        </p:txBody>
      </p:sp>
      <p:sp>
        <p:nvSpPr>
          <p:cNvPr id="27" name="AutoShape 27"/>
          <p:cNvSpPr/>
          <p:nvPr/>
        </p:nvSpPr>
        <p:spPr>
          <a:xfrm>
            <a:off x="3175091" y="2366807"/>
            <a:ext cx="0" cy="1152921"/>
          </a:xfrm>
          <a:prstGeom prst="line">
            <a:avLst/>
          </a:prstGeom>
          <a:ln w="38100" cap="flat">
            <a:solidFill>
              <a:srgbClr val="37C9EF"/>
            </a:solidFill>
            <a:prstDash val="solid"/>
            <a:headEnd type="arrow" w="med" len="sm"/>
            <a:tailEnd type="none" w="sm" len="sm"/>
          </a:ln>
        </p:spPr>
        <p:txBody>
          <a:bodyPr/>
          <a:lstStyle/>
          <a:p>
            <a:endParaRPr lang="en-US"/>
          </a:p>
        </p:txBody>
      </p:sp>
      <p:sp>
        <p:nvSpPr>
          <p:cNvPr id="28" name="AutoShape 28"/>
          <p:cNvSpPr/>
          <p:nvPr/>
        </p:nvSpPr>
        <p:spPr>
          <a:xfrm>
            <a:off x="12106722" y="2462057"/>
            <a:ext cx="0" cy="1057671"/>
          </a:xfrm>
          <a:prstGeom prst="line">
            <a:avLst/>
          </a:prstGeom>
          <a:ln w="38100" cap="flat">
            <a:solidFill>
              <a:srgbClr val="55C4D4"/>
            </a:solidFill>
            <a:prstDash val="solid"/>
            <a:headEnd type="arrow" w="med" len="sm"/>
            <a:tailEnd type="none" w="sm" len="sm"/>
          </a:ln>
        </p:spPr>
        <p:txBody>
          <a:bodyPr/>
          <a:lstStyle/>
          <a:p>
            <a:endParaRPr lang="en-US"/>
          </a:p>
        </p:txBody>
      </p:sp>
      <p:sp>
        <p:nvSpPr>
          <p:cNvPr id="29" name="AutoShape 29"/>
          <p:cNvSpPr/>
          <p:nvPr/>
        </p:nvSpPr>
        <p:spPr>
          <a:xfrm>
            <a:off x="3794699"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sp>
        <p:nvSpPr>
          <p:cNvPr id="30" name="AutoShape 30"/>
          <p:cNvSpPr/>
          <p:nvPr/>
        </p:nvSpPr>
        <p:spPr>
          <a:xfrm>
            <a:off x="2350685"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sp>
        <p:nvSpPr>
          <p:cNvPr id="31" name="AutoShape 31"/>
          <p:cNvSpPr/>
          <p:nvPr/>
        </p:nvSpPr>
        <p:spPr>
          <a:xfrm>
            <a:off x="14170345"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sp>
        <p:nvSpPr>
          <p:cNvPr id="32" name="AutoShape 32"/>
          <p:cNvSpPr/>
          <p:nvPr/>
        </p:nvSpPr>
        <p:spPr>
          <a:xfrm>
            <a:off x="15614359" y="4099440"/>
            <a:ext cx="204799" cy="0"/>
          </a:xfrm>
          <a:prstGeom prst="line">
            <a:avLst/>
          </a:prstGeom>
          <a:ln w="38100" cap="flat">
            <a:solidFill>
              <a:srgbClr val="A8A8A8"/>
            </a:solidFill>
            <a:prstDash val="solid"/>
            <a:headEnd type="none" w="sm" len="sm"/>
            <a:tailEnd type="none" w="sm" len="sm"/>
          </a:ln>
        </p:spPr>
        <p:txBody>
          <a:bodyPr/>
          <a:lstStyle/>
          <a:p>
            <a:endParaRPr lang="en-US"/>
          </a:p>
        </p:txBody>
      </p:sp>
      <p:grpSp>
        <p:nvGrpSpPr>
          <p:cNvPr id="33" name="Group 33"/>
          <p:cNvGrpSpPr/>
          <p:nvPr/>
        </p:nvGrpSpPr>
        <p:grpSpPr>
          <a:xfrm>
            <a:off x="4968656" y="991794"/>
            <a:ext cx="2204478" cy="1371600"/>
            <a:chOff x="0" y="0"/>
            <a:chExt cx="2021192" cy="1257561"/>
          </a:xfrm>
        </p:grpSpPr>
        <p:sp>
          <p:nvSpPr>
            <p:cNvPr id="34" name="Freeform 34"/>
            <p:cNvSpPr/>
            <p:nvPr/>
          </p:nvSpPr>
          <p:spPr>
            <a:xfrm>
              <a:off x="0" y="0"/>
              <a:ext cx="2021192" cy="1257561"/>
            </a:xfrm>
            <a:custGeom>
              <a:avLst/>
              <a:gdLst/>
              <a:ahLst/>
              <a:cxnLst/>
              <a:rect l="l" t="t" r="r" b="b"/>
              <a:pathLst>
                <a:path w="2021192" h="1257561">
                  <a:moveTo>
                    <a:pt x="0" y="0"/>
                  </a:moveTo>
                  <a:lnTo>
                    <a:pt x="2021192" y="0"/>
                  </a:lnTo>
                  <a:lnTo>
                    <a:pt x="2021192" y="1257561"/>
                  </a:lnTo>
                  <a:lnTo>
                    <a:pt x="0" y="1257561"/>
                  </a:lnTo>
                  <a:close/>
                </a:path>
              </a:pathLst>
            </a:custGeom>
            <a:solidFill>
              <a:srgbClr val="000000">
                <a:alpha val="0"/>
              </a:srgbClr>
            </a:solidFill>
          </p:spPr>
          <p:txBody>
            <a:bodyPr/>
            <a:lstStyle/>
            <a:p>
              <a:endParaRPr lang="en-US"/>
            </a:p>
          </p:txBody>
        </p:sp>
        <p:sp>
          <p:nvSpPr>
            <p:cNvPr id="35" name="TextBox 35"/>
            <p:cNvSpPr txBox="1"/>
            <p:nvPr/>
          </p:nvSpPr>
          <p:spPr>
            <a:xfrm>
              <a:off x="0" y="-47625"/>
              <a:ext cx="2021192" cy="1305186"/>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Building the K-Mean Clustering</a:t>
              </a:r>
            </a:p>
          </p:txBody>
        </p:sp>
      </p:grpSp>
      <p:grpSp>
        <p:nvGrpSpPr>
          <p:cNvPr id="36" name="Group 36"/>
          <p:cNvGrpSpPr/>
          <p:nvPr/>
        </p:nvGrpSpPr>
        <p:grpSpPr>
          <a:xfrm>
            <a:off x="3516867" y="5887789"/>
            <a:ext cx="2204478" cy="1314450"/>
            <a:chOff x="0" y="0"/>
            <a:chExt cx="2021192" cy="1205163"/>
          </a:xfrm>
        </p:grpSpPr>
        <p:sp>
          <p:nvSpPr>
            <p:cNvPr id="37" name="Freeform 37"/>
            <p:cNvSpPr/>
            <p:nvPr/>
          </p:nvSpPr>
          <p:spPr>
            <a:xfrm>
              <a:off x="0" y="0"/>
              <a:ext cx="2021192" cy="1205163"/>
            </a:xfrm>
            <a:custGeom>
              <a:avLst/>
              <a:gdLst/>
              <a:ahLst/>
              <a:cxnLst/>
              <a:rect l="l" t="t" r="r" b="b"/>
              <a:pathLst>
                <a:path w="2021192" h="1205163">
                  <a:moveTo>
                    <a:pt x="0" y="0"/>
                  </a:moveTo>
                  <a:lnTo>
                    <a:pt x="2021192" y="0"/>
                  </a:lnTo>
                  <a:lnTo>
                    <a:pt x="2021192" y="1205163"/>
                  </a:lnTo>
                  <a:lnTo>
                    <a:pt x="0" y="1205163"/>
                  </a:lnTo>
                  <a:close/>
                </a:path>
              </a:pathLst>
            </a:custGeom>
            <a:solidFill>
              <a:srgbClr val="000000">
                <a:alpha val="0"/>
              </a:srgbClr>
            </a:solidFill>
          </p:spPr>
          <p:txBody>
            <a:bodyPr/>
            <a:lstStyle/>
            <a:p>
              <a:endParaRPr lang="en-US"/>
            </a:p>
          </p:txBody>
        </p:sp>
        <p:sp>
          <p:nvSpPr>
            <p:cNvPr id="38" name="TextBox 38"/>
            <p:cNvSpPr txBox="1"/>
            <p:nvPr/>
          </p:nvSpPr>
          <p:spPr>
            <a:xfrm>
              <a:off x="0" y="-47625"/>
              <a:ext cx="2021192" cy="1252788"/>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Find out the optimal K value</a:t>
              </a:r>
            </a:p>
          </p:txBody>
        </p:sp>
      </p:grpSp>
      <p:grpSp>
        <p:nvGrpSpPr>
          <p:cNvPr id="39" name="Group 39"/>
          <p:cNvGrpSpPr/>
          <p:nvPr/>
        </p:nvGrpSpPr>
        <p:grpSpPr>
          <a:xfrm>
            <a:off x="15340414" y="5887789"/>
            <a:ext cx="2204478" cy="1752600"/>
            <a:chOff x="0" y="0"/>
            <a:chExt cx="2021192" cy="1606884"/>
          </a:xfrm>
        </p:grpSpPr>
        <p:sp>
          <p:nvSpPr>
            <p:cNvPr id="40" name="Freeform 40"/>
            <p:cNvSpPr/>
            <p:nvPr/>
          </p:nvSpPr>
          <p:spPr>
            <a:xfrm>
              <a:off x="0" y="0"/>
              <a:ext cx="2021192" cy="1606884"/>
            </a:xfrm>
            <a:custGeom>
              <a:avLst/>
              <a:gdLst/>
              <a:ahLst/>
              <a:cxnLst/>
              <a:rect l="l" t="t" r="r" b="b"/>
              <a:pathLst>
                <a:path w="2021192" h="1606884">
                  <a:moveTo>
                    <a:pt x="0" y="0"/>
                  </a:moveTo>
                  <a:lnTo>
                    <a:pt x="2021192" y="0"/>
                  </a:lnTo>
                  <a:lnTo>
                    <a:pt x="2021192" y="1606884"/>
                  </a:lnTo>
                  <a:lnTo>
                    <a:pt x="0" y="1606884"/>
                  </a:lnTo>
                  <a:close/>
                </a:path>
              </a:pathLst>
            </a:custGeom>
            <a:solidFill>
              <a:srgbClr val="000000">
                <a:alpha val="0"/>
              </a:srgbClr>
            </a:solidFill>
          </p:spPr>
          <p:txBody>
            <a:bodyPr/>
            <a:lstStyle/>
            <a:p>
              <a:endParaRPr lang="en-US"/>
            </a:p>
          </p:txBody>
        </p:sp>
        <p:sp>
          <p:nvSpPr>
            <p:cNvPr id="41" name="TextBox 41"/>
            <p:cNvSpPr txBox="1"/>
            <p:nvPr/>
          </p:nvSpPr>
          <p:spPr>
            <a:xfrm>
              <a:off x="0" y="-47625"/>
              <a:ext cx="2021192" cy="1654509"/>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Inserting the label data into the database</a:t>
              </a:r>
            </a:p>
          </p:txBody>
        </p:sp>
      </p:grpSp>
      <p:grpSp>
        <p:nvGrpSpPr>
          <p:cNvPr id="42" name="Group 42"/>
          <p:cNvGrpSpPr/>
          <p:nvPr/>
        </p:nvGrpSpPr>
        <p:grpSpPr>
          <a:xfrm>
            <a:off x="13885236" y="709457"/>
            <a:ext cx="2204478" cy="1752600"/>
            <a:chOff x="0" y="0"/>
            <a:chExt cx="2021192" cy="1606884"/>
          </a:xfrm>
        </p:grpSpPr>
        <p:sp>
          <p:nvSpPr>
            <p:cNvPr id="43" name="Freeform 43"/>
            <p:cNvSpPr/>
            <p:nvPr/>
          </p:nvSpPr>
          <p:spPr>
            <a:xfrm>
              <a:off x="0" y="0"/>
              <a:ext cx="2021192" cy="1606884"/>
            </a:xfrm>
            <a:custGeom>
              <a:avLst/>
              <a:gdLst/>
              <a:ahLst/>
              <a:cxnLst/>
              <a:rect l="l" t="t" r="r" b="b"/>
              <a:pathLst>
                <a:path w="2021192" h="1606884">
                  <a:moveTo>
                    <a:pt x="0" y="0"/>
                  </a:moveTo>
                  <a:lnTo>
                    <a:pt x="2021192" y="0"/>
                  </a:lnTo>
                  <a:lnTo>
                    <a:pt x="2021192" y="1606884"/>
                  </a:lnTo>
                  <a:lnTo>
                    <a:pt x="0" y="1606884"/>
                  </a:lnTo>
                  <a:close/>
                </a:path>
              </a:pathLst>
            </a:custGeom>
            <a:solidFill>
              <a:srgbClr val="000000">
                <a:alpha val="0"/>
              </a:srgbClr>
            </a:solidFill>
          </p:spPr>
          <p:txBody>
            <a:bodyPr/>
            <a:lstStyle/>
            <a:p>
              <a:endParaRPr lang="en-US"/>
            </a:p>
          </p:txBody>
        </p:sp>
        <p:sp>
          <p:nvSpPr>
            <p:cNvPr id="44" name="TextBox 44"/>
            <p:cNvSpPr txBox="1"/>
            <p:nvPr/>
          </p:nvSpPr>
          <p:spPr>
            <a:xfrm>
              <a:off x="0" y="-47625"/>
              <a:ext cx="2021192" cy="1654509"/>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Label the data according to the output</a:t>
              </a:r>
            </a:p>
          </p:txBody>
        </p:sp>
      </p:grpSp>
      <p:grpSp>
        <p:nvGrpSpPr>
          <p:cNvPr id="45" name="Group 45"/>
          <p:cNvGrpSpPr/>
          <p:nvPr/>
        </p:nvGrpSpPr>
        <p:grpSpPr>
          <a:xfrm>
            <a:off x="1935410" y="176057"/>
            <a:ext cx="2479362" cy="2190750"/>
            <a:chOff x="0" y="0"/>
            <a:chExt cx="2273221" cy="2008605"/>
          </a:xfrm>
        </p:grpSpPr>
        <p:sp>
          <p:nvSpPr>
            <p:cNvPr id="46" name="Freeform 46"/>
            <p:cNvSpPr/>
            <p:nvPr/>
          </p:nvSpPr>
          <p:spPr>
            <a:xfrm>
              <a:off x="0" y="0"/>
              <a:ext cx="2273221" cy="2008605"/>
            </a:xfrm>
            <a:custGeom>
              <a:avLst/>
              <a:gdLst/>
              <a:ahLst/>
              <a:cxnLst/>
              <a:rect l="l" t="t" r="r" b="b"/>
              <a:pathLst>
                <a:path w="2273221" h="2008605">
                  <a:moveTo>
                    <a:pt x="0" y="0"/>
                  </a:moveTo>
                  <a:lnTo>
                    <a:pt x="2273221" y="0"/>
                  </a:lnTo>
                  <a:lnTo>
                    <a:pt x="2273221" y="2008605"/>
                  </a:lnTo>
                  <a:lnTo>
                    <a:pt x="0" y="2008605"/>
                  </a:lnTo>
                  <a:close/>
                </a:path>
              </a:pathLst>
            </a:custGeom>
            <a:solidFill>
              <a:srgbClr val="000000">
                <a:alpha val="0"/>
              </a:srgbClr>
            </a:solidFill>
          </p:spPr>
          <p:txBody>
            <a:bodyPr/>
            <a:lstStyle/>
            <a:p>
              <a:endParaRPr lang="en-US"/>
            </a:p>
          </p:txBody>
        </p:sp>
        <p:sp>
          <p:nvSpPr>
            <p:cNvPr id="47" name="TextBox 47"/>
            <p:cNvSpPr txBox="1"/>
            <p:nvPr/>
          </p:nvSpPr>
          <p:spPr>
            <a:xfrm>
              <a:off x="0" y="-47625"/>
              <a:ext cx="2273221" cy="2056230"/>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Initiating Connection to Mysql Database</a:t>
              </a:r>
            </a:p>
          </p:txBody>
        </p:sp>
      </p:grpSp>
      <p:grpSp>
        <p:nvGrpSpPr>
          <p:cNvPr id="48" name="Group 48"/>
          <p:cNvGrpSpPr/>
          <p:nvPr/>
        </p:nvGrpSpPr>
        <p:grpSpPr>
          <a:xfrm>
            <a:off x="628838" y="5887789"/>
            <a:ext cx="2204478" cy="884024"/>
            <a:chOff x="0" y="0"/>
            <a:chExt cx="2021192" cy="810524"/>
          </a:xfrm>
        </p:grpSpPr>
        <p:sp>
          <p:nvSpPr>
            <p:cNvPr id="49" name="Freeform 49"/>
            <p:cNvSpPr/>
            <p:nvPr/>
          </p:nvSpPr>
          <p:spPr>
            <a:xfrm>
              <a:off x="0" y="0"/>
              <a:ext cx="2021192" cy="810524"/>
            </a:xfrm>
            <a:custGeom>
              <a:avLst/>
              <a:gdLst/>
              <a:ahLst/>
              <a:cxnLst/>
              <a:rect l="l" t="t" r="r" b="b"/>
              <a:pathLst>
                <a:path w="2021192" h="810524">
                  <a:moveTo>
                    <a:pt x="0" y="0"/>
                  </a:moveTo>
                  <a:lnTo>
                    <a:pt x="2021192" y="0"/>
                  </a:lnTo>
                  <a:lnTo>
                    <a:pt x="2021192" y="810524"/>
                  </a:lnTo>
                  <a:lnTo>
                    <a:pt x="0" y="810524"/>
                  </a:lnTo>
                  <a:close/>
                </a:path>
              </a:pathLst>
            </a:custGeom>
            <a:solidFill>
              <a:srgbClr val="000000">
                <a:alpha val="0"/>
              </a:srgbClr>
            </a:solidFill>
          </p:spPr>
          <p:txBody>
            <a:bodyPr/>
            <a:lstStyle/>
            <a:p>
              <a:endParaRPr lang="en-US"/>
            </a:p>
          </p:txBody>
        </p:sp>
        <p:sp>
          <p:nvSpPr>
            <p:cNvPr id="50" name="TextBox 50"/>
            <p:cNvSpPr txBox="1"/>
            <p:nvPr/>
          </p:nvSpPr>
          <p:spPr>
            <a:xfrm>
              <a:off x="0" y="-47625"/>
              <a:ext cx="2021192" cy="858149"/>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Initializing Variable </a:t>
              </a:r>
            </a:p>
          </p:txBody>
        </p:sp>
      </p:grpSp>
      <p:grpSp>
        <p:nvGrpSpPr>
          <p:cNvPr id="51" name="Group 51"/>
          <p:cNvGrpSpPr/>
          <p:nvPr/>
        </p:nvGrpSpPr>
        <p:grpSpPr>
          <a:xfrm>
            <a:off x="12452385" y="5887789"/>
            <a:ext cx="2204478" cy="914400"/>
            <a:chOff x="0" y="0"/>
            <a:chExt cx="2021192" cy="838374"/>
          </a:xfrm>
        </p:grpSpPr>
        <p:sp>
          <p:nvSpPr>
            <p:cNvPr id="52" name="Freeform 52"/>
            <p:cNvSpPr/>
            <p:nvPr/>
          </p:nvSpPr>
          <p:spPr>
            <a:xfrm>
              <a:off x="0" y="0"/>
              <a:ext cx="2021192" cy="838374"/>
            </a:xfrm>
            <a:custGeom>
              <a:avLst/>
              <a:gdLst/>
              <a:ahLst/>
              <a:cxnLst/>
              <a:rect l="l" t="t" r="r" b="b"/>
              <a:pathLst>
                <a:path w="2021192" h="838374">
                  <a:moveTo>
                    <a:pt x="0" y="0"/>
                  </a:moveTo>
                  <a:lnTo>
                    <a:pt x="2021192" y="0"/>
                  </a:lnTo>
                  <a:lnTo>
                    <a:pt x="2021192" y="838374"/>
                  </a:lnTo>
                  <a:lnTo>
                    <a:pt x="0" y="838374"/>
                  </a:lnTo>
                  <a:close/>
                </a:path>
              </a:pathLst>
            </a:custGeom>
            <a:solidFill>
              <a:srgbClr val="000000">
                <a:alpha val="0"/>
              </a:srgbClr>
            </a:solidFill>
          </p:spPr>
          <p:txBody>
            <a:bodyPr/>
            <a:lstStyle/>
            <a:p>
              <a:endParaRPr lang="en-US"/>
            </a:p>
          </p:txBody>
        </p:sp>
        <p:sp>
          <p:nvSpPr>
            <p:cNvPr id="53" name="TextBox 53"/>
            <p:cNvSpPr txBox="1"/>
            <p:nvPr/>
          </p:nvSpPr>
          <p:spPr>
            <a:xfrm>
              <a:off x="0" y="-47625"/>
              <a:ext cx="2021192" cy="885999"/>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Preprocess the data </a:t>
              </a:r>
            </a:p>
          </p:txBody>
        </p:sp>
      </p:grpSp>
      <p:grpSp>
        <p:nvGrpSpPr>
          <p:cNvPr id="54" name="Group 54"/>
          <p:cNvGrpSpPr/>
          <p:nvPr/>
        </p:nvGrpSpPr>
        <p:grpSpPr>
          <a:xfrm>
            <a:off x="11004483" y="176057"/>
            <a:ext cx="2204478" cy="2286000"/>
            <a:chOff x="0" y="0"/>
            <a:chExt cx="2021192" cy="2095935"/>
          </a:xfrm>
        </p:grpSpPr>
        <p:sp>
          <p:nvSpPr>
            <p:cNvPr id="55" name="Freeform 55"/>
            <p:cNvSpPr/>
            <p:nvPr/>
          </p:nvSpPr>
          <p:spPr>
            <a:xfrm>
              <a:off x="0" y="0"/>
              <a:ext cx="2021192" cy="2095935"/>
            </a:xfrm>
            <a:custGeom>
              <a:avLst/>
              <a:gdLst/>
              <a:ahLst/>
              <a:cxnLst/>
              <a:rect l="l" t="t" r="r" b="b"/>
              <a:pathLst>
                <a:path w="2021192" h="2095935">
                  <a:moveTo>
                    <a:pt x="0" y="0"/>
                  </a:moveTo>
                  <a:lnTo>
                    <a:pt x="2021192" y="0"/>
                  </a:lnTo>
                  <a:lnTo>
                    <a:pt x="2021192" y="2095935"/>
                  </a:lnTo>
                  <a:lnTo>
                    <a:pt x="0" y="2095935"/>
                  </a:lnTo>
                  <a:close/>
                </a:path>
              </a:pathLst>
            </a:custGeom>
            <a:solidFill>
              <a:srgbClr val="000000">
                <a:alpha val="0"/>
              </a:srgbClr>
            </a:solidFill>
          </p:spPr>
          <p:txBody>
            <a:bodyPr/>
            <a:lstStyle/>
            <a:p>
              <a:endParaRPr lang="en-US"/>
            </a:p>
          </p:txBody>
        </p:sp>
        <p:sp>
          <p:nvSpPr>
            <p:cNvPr id="56" name="TextBox 56"/>
            <p:cNvSpPr txBox="1"/>
            <p:nvPr/>
          </p:nvSpPr>
          <p:spPr>
            <a:xfrm>
              <a:off x="0" y="-47625"/>
              <a:ext cx="2021192" cy="2143560"/>
            </a:xfrm>
            <a:prstGeom prst="rect">
              <a:avLst/>
            </a:prstGeom>
          </p:spPr>
          <p:txBody>
            <a:bodyPr lIns="0" tIns="0" rIns="0" bIns="0" rtlCol="0" anchor="ctr"/>
            <a:lstStyle/>
            <a:p>
              <a:pPr marL="0" lvl="0" indent="0" algn="ctr">
                <a:lnSpc>
                  <a:spcPts val="3499"/>
                </a:lnSpc>
                <a:spcBef>
                  <a:spcPct val="0"/>
                </a:spcBef>
              </a:pPr>
              <a:r>
                <a:rPr lang="en-US" sz="2499" spc="124">
                  <a:solidFill>
                    <a:srgbClr val="FFFFFF"/>
                  </a:solidFill>
                  <a:latin typeface="Aileron"/>
                </a:rPr>
                <a:t>Retrieving the data from the database </a:t>
              </a:r>
            </a:p>
          </p:txBody>
        </p:sp>
      </p:grpSp>
      <p:sp>
        <p:nvSpPr>
          <p:cNvPr id="57" name="AutoShape 57"/>
          <p:cNvSpPr/>
          <p:nvPr/>
        </p:nvSpPr>
        <p:spPr>
          <a:xfrm flipV="1">
            <a:off x="1731077" y="4679153"/>
            <a:ext cx="0" cy="1208636"/>
          </a:xfrm>
          <a:prstGeom prst="line">
            <a:avLst/>
          </a:prstGeom>
          <a:ln w="38100" cap="flat">
            <a:solidFill>
              <a:srgbClr val="2C92D5"/>
            </a:solidFill>
            <a:prstDash val="solid"/>
            <a:headEnd type="arrow" w="med" len="sm"/>
            <a:tailEnd type="none" w="sm" len="sm"/>
          </a:ln>
        </p:spPr>
        <p:txBody>
          <a:bodyPr/>
          <a:lstStyle/>
          <a:p>
            <a:endParaRPr lang="en-US"/>
          </a:p>
        </p:txBody>
      </p:sp>
      <p:sp>
        <p:nvSpPr>
          <p:cNvPr id="58" name="AutoShape 58"/>
          <p:cNvSpPr/>
          <p:nvPr/>
        </p:nvSpPr>
        <p:spPr>
          <a:xfrm flipH="1" flipV="1">
            <a:off x="13550737" y="4679153"/>
            <a:ext cx="3887" cy="1208636"/>
          </a:xfrm>
          <a:prstGeom prst="line">
            <a:avLst/>
          </a:prstGeom>
          <a:ln w="38100" cap="flat">
            <a:solidFill>
              <a:srgbClr val="3EDAD8"/>
            </a:solidFill>
            <a:prstDash val="solid"/>
            <a:headEnd type="arrow" w="med" len="sm"/>
            <a:tailEnd type="none" w="sm" len="sm"/>
          </a:ln>
        </p:spPr>
        <p:txBody>
          <a:bodyPr/>
          <a:lstStyle/>
          <a:p>
            <a:endParaRPr lang="en-US"/>
          </a:p>
        </p:txBody>
      </p:sp>
      <p:sp>
        <p:nvSpPr>
          <p:cNvPr id="59" name="AutoShape 59"/>
          <p:cNvSpPr/>
          <p:nvPr/>
        </p:nvSpPr>
        <p:spPr>
          <a:xfrm flipH="1" flipV="1">
            <a:off x="4619106" y="4679153"/>
            <a:ext cx="0" cy="1208636"/>
          </a:xfrm>
          <a:prstGeom prst="line">
            <a:avLst/>
          </a:prstGeom>
          <a:ln w="38100" cap="flat">
            <a:solidFill>
              <a:srgbClr val="3EDAD8"/>
            </a:solidFill>
            <a:prstDash val="solid"/>
            <a:headEnd type="arrow" w="med" len="sm"/>
            <a:tailEnd type="none" w="sm" len="sm"/>
          </a:ln>
        </p:spPr>
        <p:txBody>
          <a:bodyPr/>
          <a:lstStyle/>
          <a:p>
            <a:endParaRPr lang="en-US"/>
          </a:p>
        </p:txBody>
      </p:sp>
      <p:sp>
        <p:nvSpPr>
          <p:cNvPr id="60" name="AutoShape 60"/>
          <p:cNvSpPr/>
          <p:nvPr/>
        </p:nvSpPr>
        <p:spPr>
          <a:xfrm flipH="1" flipV="1">
            <a:off x="16438766" y="4679153"/>
            <a:ext cx="3887" cy="1208636"/>
          </a:xfrm>
          <a:prstGeom prst="line">
            <a:avLst/>
          </a:prstGeom>
          <a:ln w="38100" cap="flat">
            <a:solidFill>
              <a:srgbClr val="2C92D5"/>
            </a:solidFill>
            <a:prstDash val="solid"/>
            <a:headEnd type="arrow" w="med" len="sm"/>
            <a:tailEnd type="none" w="sm" len="sm"/>
          </a:ln>
        </p:spPr>
        <p:txBody>
          <a:bodyPr/>
          <a:lstStyle/>
          <a:p>
            <a:endParaRPr lang="en-US"/>
          </a:p>
        </p:txBody>
      </p:sp>
      <p:sp>
        <p:nvSpPr>
          <p:cNvPr id="61" name="TextBox 61"/>
          <p:cNvSpPr txBox="1"/>
          <p:nvPr/>
        </p:nvSpPr>
        <p:spPr>
          <a:xfrm>
            <a:off x="1111469" y="3805035"/>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1</a:t>
            </a:r>
          </a:p>
        </p:txBody>
      </p:sp>
      <p:sp>
        <p:nvSpPr>
          <p:cNvPr id="62" name="TextBox 62"/>
          <p:cNvSpPr txBox="1"/>
          <p:nvPr/>
        </p:nvSpPr>
        <p:spPr>
          <a:xfrm>
            <a:off x="2555484" y="3779000"/>
            <a:ext cx="1239216" cy="613411"/>
          </a:xfrm>
          <a:prstGeom prst="rect">
            <a:avLst/>
          </a:prstGeom>
        </p:spPr>
        <p:txBody>
          <a:bodyPr lIns="0" tIns="0" rIns="0" bIns="0" rtlCol="0" anchor="t">
            <a:spAutoFit/>
          </a:bodyPr>
          <a:lstStyle/>
          <a:p>
            <a:pPr algn="ctr">
              <a:lnSpc>
                <a:spcPts val="5039"/>
              </a:lnSpc>
              <a:spcBef>
                <a:spcPct val="0"/>
              </a:spcBef>
            </a:pPr>
            <a:r>
              <a:rPr lang="en-US" sz="3599">
                <a:solidFill>
                  <a:srgbClr val="FFFFFF"/>
                </a:solidFill>
                <a:latin typeface="Canva Sans"/>
              </a:rPr>
              <a:t>2</a:t>
            </a:r>
          </a:p>
        </p:txBody>
      </p:sp>
      <p:sp>
        <p:nvSpPr>
          <p:cNvPr id="63" name="TextBox 63"/>
          <p:cNvSpPr txBox="1"/>
          <p:nvPr/>
        </p:nvSpPr>
        <p:spPr>
          <a:xfrm>
            <a:off x="3999498" y="3813290"/>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3</a:t>
            </a:r>
          </a:p>
        </p:txBody>
      </p:sp>
      <p:sp>
        <p:nvSpPr>
          <p:cNvPr id="64" name="TextBox 64"/>
          <p:cNvSpPr txBox="1"/>
          <p:nvPr/>
        </p:nvSpPr>
        <p:spPr>
          <a:xfrm>
            <a:off x="5443513" y="3813290"/>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4</a:t>
            </a:r>
          </a:p>
        </p:txBody>
      </p:sp>
      <p:sp>
        <p:nvSpPr>
          <p:cNvPr id="65" name="TextBox 65"/>
          <p:cNvSpPr txBox="1"/>
          <p:nvPr/>
        </p:nvSpPr>
        <p:spPr>
          <a:xfrm>
            <a:off x="11487114" y="3788525"/>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5</a:t>
            </a:r>
          </a:p>
        </p:txBody>
      </p:sp>
      <p:sp>
        <p:nvSpPr>
          <p:cNvPr id="66" name="TextBox 66"/>
          <p:cNvSpPr txBox="1"/>
          <p:nvPr/>
        </p:nvSpPr>
        <p:spPr>
          <a:xfrm>
            <a:off x="12926378" y="3777177"/>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6</a:t>
            </a:r>
          </a:p>
        </p:txBody>
      </p:sp>
      <p:sp>
        <p:nvSpPr>
          <p:cNvPr id="67" name="TextBox 67"/>
          <p:cNvSpPr txBox="1"/>
          <p:nvPr/>
        </p:nvSpPr>
        <p:spPr>
          <a:xfrm>
            <a:off x="14379031" y="3805035"/>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7</a:t>
            </a:r>
          </a:p>
        </p:txBody>
      </p:sp>
      <p:sp>
        <p:nvSpPr>
          <p:cNvPr id="68" name="TextBox 68"/>
          <p:cNvSpPr txBox="1"/>
          <p:nvPr/>
        </p:nvSpPr>
        <p:spPr>
          <a:xfrm>
            <a:off x="15823046" y="3813290"/>
            <a:ext cx="1239216"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Canva Sans"/>
              </a:rPr>
              <a:t>8</a:t>
            </a:r>
          </a:p>
        </p:txBody>
      </p:sp>
      <p:sp>
        <p:nvSpPr>
          <p:cNvPr id="69" name="Freeform 6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0" name="TextBox 70"/>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grpSp>
        <p:nvGrpSpPr>
          <p:cNvPr id="71" name="Group 71"/>
          <p:cNvGrpSpPr/>
          <p:nvPr/>
        </p:nvGrpSpPr>
        <p:grpSpPr>
          <a:xfrm>
            <a:off x="17293116" y="565634"/>
            <a:ext cx="397367" cy="28996"/>
            <a:chOff x="0" y="0"/>
            <a:chExt cx="128243" cy="9358"/>
          </a:xfrm>
        </p:grpSpPr>
        <p:sp>
          <p:nvSpPr>
            <p:cNvPr id="72" name="Freeform 72"/>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3" name="TextBox 73"/>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74" name="Group 74"/>
          <p:cNvGrpSpPr/>
          <p:nvPr/>
        </p:nvGrpSpPr>
        <p:grpSpPr>
          <a:xfrm>
            <a:off x="17293116" y="657737"/>
            <a:ext cx="397367" cy="28996"/>
            <a:chOff x="0" y="0"/>
            <a:chExt cx="128243" cy="9358"/>
          </a:xfrm>
        </p:grpSpPr>
        <p:sp>
          <p:nvSpPr>
            <p:cNvPr id="75" name="Freeform 7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6" name="TextBox 76"/>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77" name="Slide Number Placeholder 76">
            <a:extLst>
              <a:ext uri="{FF2B5EF4-FFF2-40B4-BE49-F238E27FC236}">
                <a16:creationId xmlns:a16="http://schemas.microsoft.com/office/drawing/2014/main" id="{45FA6BCE-E852-BB0F-B8C4-ABBB1CA7D9F9}"/>
              </a:ext>
            </a:extLst>
          </p:cNvPr>
          <p:cNvSpPr>
            <a:spLocks noGrp="1"/>
          </p:cNvSpPr>
          <p:nvPr>
            <p:ph type="sldNum" sz="quarter" idx="12"/>
          </p:nvPr>
        </p:nvSpPr>
        <p:spPr>
          <a:xfrm>
            <a:off x="15697200" y="114300"/>
            <a:ext cx="2133600" cy="365125"/>
          </a:xfrm>
        </p:spPr>
        <p:txBody>
          <a:bodyPr/>
          <a:lstStyle/>
          <a:p>
            <a:fld id="{B6F15528-21DE-4FAA-801E-634DDDAF4B2B}" type="slidenum">
              <a:rPr lang="en-US" sz="3600" smtClean="0"/>
              <a:pPr/>
              <a:t>16</a:t>
            </a:fld>
            <a:endParaRPr lang="en-US" sz="3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1761366"/>
            <a:ext cx="1053872" cy="6585871"/>
            <a:chOff x="0" y="0"/>
            <a:chExt cx="150802" cy="942391"/>
          </a:xfrm>
        </p:grpSpPr>
        <p:sp>
          <p:nvSpPr>
            <p:cNvPr id="13" name="Freeform 13"/>
            <p:cNvSpPr/>
            <p:nvPr/>
          </p:nvSpPr>
          <p:spPr>
            <a:xfrm>
              <a:off x="0" y="0"/>
              <a:ext cx="150802" cy="942391"/>
            </a:xfrm>
            <a:custGeom>
              <a:avLst/>
              <a:gdLst/>
              <a:ahLst/>
              <a:cxnLst/>
              <a:rect l="l" t="t" r="r" b="b"/>
              <a:pathLst>
                <a:path w="150802" h="942391">
                  <a:moveTo>
                    <a:pt x="0" y="0"/>
                  </a:moveTo>
                  <a:lnTo>
                    <a:pt x="150802" y="0"/>
                  </a:lnTo>
                  <a:lnTo>
                    <a:pt x="150802" y="942391"/>
                  </a:lnTo>
                  <a:lnTo>
                    <a:pt x="0" y="942391"/>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4" name="TextBox 14"/>
            <p:cNvSpPr txBox="1"/>
            <p:nvPr/>
          </p:nvSpPr>
          <p:spPr>
            <a:xfrm>
              <a:off x="0" y="-38100"/>
              <a:ext cx="150802" cy="980491"/>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9740296" y="1491572"/>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3476837" y="3098627"/>
            <a:ext cx="5961775" cy="3312097"/>
          </a:xfrm>
          <a:custGeom>
            <a:avLst/>
            <a:gdLst/>
            <a:ahLst/>
            <a:cxnLst/>
            <a:rect l="l" t="t" r="r" b="b"/>
            <a:pathLst>
              <a:path w="5961775" h="3312097">
                <a:moveTo>
                  <a:pt x="0" y="0"/>
                </a:moveTo>
                <a:lnTo>
                  <a:pt x="5961775" y="0"/>
                </a:lnTo>
                <a:lnTo>
                  <a:pt x="5961775" y="3312097"/>
                </a:lnTo>
                <a:lnTo>
                  <a:pt x="0" y="3312097"/>
                </a:lnTo>
                <a:lnTo>
                  <a:pt x="0" y="0"/>
                </a:lnTo>
                <a:close/>
              </a:path>
            </a:pathLst>
          </a:custGeom>
          <a:blipFill>
            <a:blip r:embed="rId6"/>
            <a:stretch>
              <a:fillRect/>
            </a:stretch>
          </a:blipFill>
        </p:spPr>
        <p:txBody>
          <a:bodyPr/>
          <a:lstStyle/>
          <a:p>
            <a:endParaRPr lang="en-US"/>
          </a:p>
        </p:txBody>
      </p:sp>
      <p:sp>
        <p:nvSpPr>
          <p:cNvPr id="17" name="Freeform 17"/>
          <p:cNvSpPr/>
          <p:nvPr/>
        </p:nvSpPr>
        <p:spPr>
          <a:xfrm>
            <a:off x="10394945" y="3098627"/>
            <a:ext cx="5961775" cy="3429036"/>
          </a:xfrm>
          <a:custGeom>
            <a:avLst/>
            <a:gdLst/>
            <a:ahLst/>
            <a:cxnLst/>
            <a:rect l="l" t="t" r="r" b="b"/>
            <a:pathLst>
              <a:path w="5961775" h="3429036">
                <a:moveTo>
                  <a:pt x="0" y="0"/>
                </a:moveTo>
                <a:lnTo>
                  <a:pt x="5961775" y="0"/>
                </a:lnTo>
                <a:lnTo>
                  <a:pt x="5961775" y="3429036"/>
                </a:lnTo>
                <a:lnTo>
                  <a:pt x="0" y="3429036"/>
                </a:lnTo>
                <a:lnTo>
                  <a:pt x="0" y="0"/>
                </a:lnTo>
                <a:close/>
              </a:path>
            </a:pathLst>
          </a:custGeom>
          <a:blipFill>
            <a:blip r:embed="rId7"/>
            <a:stretch>
              <a:fillRect r="-3530"/>
            </a:stretch>
          </a:blipFill>
        </p:spPr>
        <p:txBody>
          <a:bodyPr/>
          <a:lstStyle/>
          <a:p>
            <a:endParaRPr lang="en-US"/>
          </a:p>
        </p:txBody>
      </p:sp>
      <p:sp>
        <p:nvSpPr>
          <p:cNvPr id="18" name="Freeform 18"/>
          <p:cNvSpPr/>
          <p:nvPr/>
        </p:nvSpPr>
        <p:spPr>
          <a:xfrm>
            <a:off x="6916659" y="6527663"/>
            <a:ext cx="5714449" cy="3720626"/>
          </a:xfrm>
          <a:custGeom>
            <a:avLst/>
            <a:gdLst/>
            <a:ahLst/>
            <a:cxnLst/>
            <a:rect l="l" t="t" r="r" b="b"/>
            <a:pathLst>
              <a:path w="5714449" h="3720626">
                <a:moveTo>
                  <a:pt x="0" y="0"/>
                </a:moveTo>
                <a:lnTo>
                  <a:pt x="5714448" y="0"/>
                </a:lnTo>
                <a:lnTo>
                  <a:pt x="5714448" y="3720626"/>
                </a:lnTo>
                <a:lnTo>
                  <a:pt x="0" y="3720626"/>
                </a:lnTo>
                <a:lnTo>
                  <a:pt x="0" y="0"/>
                </a:lnTo>
                <a:close/>
              </a:path>
            </a:pathLst>
          </a:custGeom>
          <a:blipFill>
            <a:blip r:embed="rId8"/>
            <a:stretch>
              <a:fillRect t="-17650" r="-2287" b="-17650"/>
            </a:stretch>
          </a:blipFill>
        </p:spPr>
        <p:txBody>
          <a:bodyPr/>
          <a:lstStyle/>
          <a:p>
            <a:endParaRPr lang="en-US"/>
          </a:p>
        </p:txBody>
      </p:sp>
      <p:sp>
        <p:nvSpPr>
          <p:cNvPr id="19" name="TextBox 19"/>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20" name="TextBox 20"/>
          <p:cNvSpPr txBox="1"/>
          <p:nvPr/>
        </p:nvSpPr>
        <p:spPr>
          <a:xfrm>
            <a:off x="4298062" y="355370"/>
            <a:ext cx="10951642" cy="2033205"/>
          </a:xfrm>
          <a:prstGeom prst="rect">
            <a:avLst/>
          </a:prstGeom>
        </p:spPr>
        <p:txBody>
          <a:bodyPr lIns="0" tIns="0" rIns="0" bIns="0" rtlCol="0" anchor="t">
            <a:spAutoFit/>
          </a:bodyPr>
          <a:lstStyle/>
          <a:p>
            <a:pPr algn="ctr">
              <a:lnSpc>
                <a:spcPts val="8158"/>
              </a:lnSpc>
              <a:spcBef>
                <a:spcPct val="0"/>
              </a:spcBef>
            </a:pPr>
            <a:r>
              <a:rPr lang="en-US" sz="5827">
                <a:solidFill>
                  <a:srgbClr val="FFFFFF"/>
                </a:solidFill>
                <a:latin typeface="Bicubik"/>
              </a:rPr>
              <a:t> SUPERVISED LEARNING - GITHUB</a:t>
            </a:r>
          </a:p>
        </p:txBody>
      </p:sp>
      <p:sp>
        <p:nvSpPr>
          <p:cNvPr id="21" name="Slide Number Placeholder 20">
            <a:extLst>
              <a:ext uri="{FF2B5EF4-FFF2-40B4-BE49-F238E27FC236}">
                <a16:creationId xmlns:a16="http://schemas.microsoft.com/office/drawing/2014/main" id="{8786BA2A-6A71-AB3E-02EA-C03175600C7A}"/>
              </a:ext>
            </a:extLst>
          </p:cNvPr>
          <p:cNvSpPr>
            <a:spLocks noGrp="1"/>
          </p:cNvSpPr>
          <p:nvPr>
            <p:ph type="sldNum" sz="quarter" idx="12"/>
          </p:nvPr>
        </p:nvSpPr>
        <p:spPr>
          <a:xfrm>
            <a:off x="15697200" y="130175"/>
            <a:ext cx="2133600" cy="365125"/>
          </a:xfrm>
        </p:spPr>
        <p:txBody>
          <a:bodyPr/>
          <a:lstStyle/>
          <a:p>
            <a:fld id="{B6F15528-21DE-4FAA-801E-634DDDAF4B2B}" type="slidenum">
              <a:rPr lang="en-US" sz="3600" smtClean="0"/>
              <a:pPr/>
              <a:t>17</a:t>
            </a:fld>
            <a:endParaRPr lang="en-US" sz="3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sp>
        <p:nvSpPr>
          <p:cNvPr id="2" name="Freeform 2"/>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393429">
            <a:off x="12489425" y="6401948"/>
            <a:ext cx="4723918" cy="2308815"/>
          </a:xfrm>
          <a:custGeom>
            <a:avLst/>
            <a:gdLst/>
            <a:ahLst/>
            <a:cxnLst/>
            <a:rect l="l" t="t" r="r" b="b"/>
            <a:pathLst>
              <a:path w="4723918" h="2308815">
                <a:moveTo>
                  <a:pt x="0" y="0"/>
                </a:moveTo>
                <a:lnTo>
                  <a:pt x="4723918" y="0"/>
                </a:lnTo>
                <a:lnTo>
                  <a:pt x="4723918" y="2308815"/>
                </a:lnTo>
                <a:lnTo>
                  <a:pt x="0" y="2308815"/>
                </a:lnTo>
                <a:lnTo>
                  <a:pt x="0" y="0"/>
                </a:lnTo>
                <a:close/>
              </a:path>
            </a:pathLst>
          </a:custGeom>
          <a:blipFill>
            <a:blip r:embed="rId6"/>
            <a:stretch>
              <a:fillRect/>
            </a:stretch>
          </a:blipFill>
        </p:spPr>
        <p:txBody>
          <a:bodyPr/>
          <a:lstStyle/>
          <a:p>
            <a:endParaRPr lang="en-US"/>
          </a:p>
        </p:txBody>
      </p:sp>
      <p:sp>
        <p:nvSpPr>
          <p:cNvPr id="5" name="Freeform 5"/>
          <p:cNvSpPr/>
          <p:nvPr/>
        </p:nvSpPr>
        <p:spPr>
          <a:xfrm>
            <a:off x="1353896" y="1472166"/>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7"/>
            <a:stretch>
              <a:fillRect/>
            </a:stretch>
          </a:blipFill>
        </p:spPr>
        <p:txBody>
          <a:bodyPr/>
          <a:lstStyle/>
          <a:p>
            <a:endParaRPr lang="en-US"/>
          </a:p>
        </p:txBody>
      </p:sp>
      <p:sp>
        <p:nvSpPr>
          <p:cNvPr id="6" name="Freeform 6"/>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2289778" y="2807129"/>
            <a:ext cx="13448042" cy="5033645"/>
          </a:xfrm>
          <a:prstGeom prst="rect">
            <a:avLst/>
          </a:prstGeom>
        </p:spPr>
        <p:txBody>
          <a:bodyPr lIns="0" tIns="0" rIns="0" bIns="0" rtlCol="0" anchor="t">
            <a:spAutoFit/>
          </a:bodyPr>
          <a:lstStyle/>
          <a:p>
            <a:pPr algn="ctr">
              <a:lnSpc>
                <a:spcPts val="4479"/>
              </a:lnSpc>
            </a:pPr>
            <a:r>
              <a:rPr lang="en-US" sz="3199" dirty="0">
                <a:solidFill>
                  <a:srgbClr val="FFFFFF"/>
                </a:solidFill>
                <a:latin typeface="Canva Sans Bold"/>
              </a:rPr>
              <a:t>Libraries Used :</a:t>
            </a:r>
          </a:p>
          <a:p>
            <a:pPr algn="ctr">
              <a:lnSpc>
                <a:spcPts val="4479"/>
              </a:lnSpc>
            </a:pPr>
            <a:endParaRPr lang="en-US" sz="3199" dirty="0">
              <a:solidFill>
                <a:srgbClr val="FFFFFF"/>
              </a:solidFill>
              <a:latin typeface="Canva Sans Bold"/>
            </a:endParaRPr>
          </a:p>
          <a:p>
            <a:pPr algn="ctr">
              <a:lnSpc>
                <a:spcPts val="4479"/>
              </a:lnSpc>
            </a:pPr>
            <a:r>
              <a:rPr lang="en-US" sz="3199" dirty="0" err="1">
                <a:solidFill>
                  <a:srgbClr val="FFFFFF"/>
                </a:solidFill>
                <a:latin typeface="Canva Sans Bold"/>
              </a:rPr>
              <a:t>Sqlalchemy</a:t>
            </a:r>
            <a:endParaRPr lang="en-US" sz="3199" dirty="0">
              <a:solidFill>
                <a:srgbClr val="FFFFFF"/>
              </a:solidFill>
              <a:latin typeface="Canva Sans Bold"/>
            </a:endParaRPr>
          </a:p>
          <a:p>
            <a:pPr algn="ctr">
              <a:lnSpc>
                <a:spcPts val="4479"/>
              </a:lnSpc>
            </a:pPr>
            <a:r>
              <a:rPr lang="en-US" sz="3199" dirty="0" err="1">
                <a:solidFill>
                  <a:srgbClr val="FFFFFF"/>
                </a:solidFill>
                <a:latin typeface="Canva Sans Bold"/>
              </a:rPr>
              <a:t>sklearn.model_selection</a:t>
            </a:r>
            <a:r>
              <a:rPr lang="en-US" sz="3199" dirty="0">
                <a:solidFill>
                  <a:srgbClr val="FFFFFF"/>
                </a:solidFill>
                <a:latin typeface="Canva Sans Bold"/>
              </a:rPr>
              <a:t>(</a:t>
            </a:r>
            <a:r>
              <a:rPr lang="en-US" sz="3199" dirty="0" err="1">
                <a:solidFill>
                  <a:srgbClr val="FFFFFF"/>
                </a:solidFill>
                <a:latin typeface="Canva Sans Bold"/>
              </a:rPr>
              <a:t>train_test_split</a:t>
            </a:r>
            <a:r>
              <a:rPr lang="en-US" sz="3199" dirty="0">
                <a:solidFill>
                  <a:srgbClr val="FFFFFF"/>
                </a:solidFill>
                <a:latin typeface="Canva Sans Bold"/>
              </a:rPr>
              <a:t>)</a:t>
            </a:r>
          </a:p>
          <a:p>
            <a:pPr algn="ctr">
              <a:lnSpc>
                <a:spcPts val="4479"/>
              </a:lnSpc>
            </a:pPr>
            <a:r>
              <a:rPr lang="en-US" sz="3199" dirty="0" err="1">
                <a:solidFill>
                  <a:srgbClr val="FFFFFF"/>
                </a:solidFill>
                <a:latin typeface="Canva Sans Bold"/>
              </a:rPr>
              <a:t>Sklearn.ensemble</a:t>
            </a:r>
            <a:r>
              <a:rPr lang="en-US" sz="3199" dirty="0">
                <a:solidFill>
                  <a:srgbClr val="FFFFFF"/>
                </a:solidFill>
                <a:latin typeface="Canva Sans Bold"/>
              </a:rPr>
              <a:t> (</a:t>
            </a:r>
            <a:r>
              <a:rPr lang="en-US" sz="3199" dirty="0" err="1">
                <a:solidFill>
                  <a:srgbClr val="FFFFFF"/>
                </a:solidFill>
                <a:latin typeface="Canva Sans Bold"/>
              </a:rPr>
              <a:t>RandomForestClassifier</a:t>
            </a:r>
            <a:r>
              <a:rPr lang="en-US" sz="3199" dirty="0">
                <a:solidFill>
                  <a:srgbClr val="FFFFFF"/>
                </a:solidFill>
                <a:latin typeface="Canva Sans Bold"/>
              </a:rPr>
              <a:t>, </a:t>
            </a:r>
            <a:r>
              <a:rPr lang="en-US" sz="3199" dirty="0" err="1">
                <a:solidFill>
                  <a:srgbClr val="FFFFFF"/>
                </a:solidFill>
                <a:latin typeface="Canva Sans Bold"/>
              </a:rPr>
              <a:t>AdaBoostClassifer</a:t>
            </a:r>
            <a:r>
              <a:rPr lang="en-US" sz="3199" dirty="0">
                <a:solidFill>
                  <a:srgbClr val="FFFFFF"/>
                </a:solidFill>
                <a:latin typeface="Canva Sans Bold"/>
              </a:rPr>
              <a:t>)</a:t>
            </a:r>
          </a:p>
          <a:p>
            <a:pPr algn="ctr">
              <a:lnSpc>
                <a:spcPts val="4479"/>
              </a:lnSpc>
            </a:pPr>
            <a:r>
              <a:rPr lang="en-US" sz="3199" dirty="0" err="1">
                <a:solidFill>
                  <a:srgbClr val="FFFFFF"/>
                </a:solidFill>
                <a:latin typeface="Canva Sans Bold"/>
              </a:rPr>
              <a:t>skearn.metrics</a:t>
            </a:r>
            <a:r>
              <a:rPr lang="en-US" sz="3199" dirty="0">
                <a:solidFill>
                  <a:srgbClr val="FFFFFF"/>
                </a:solidFill>
                <a:latin typeface="Canva Sans Bold"/>
              </a:rPr>
              <a:t> (</a:t>
            </a:r>
            <a:r>
              <a:rPr lang="en-US" sz="3199" dirty="0" err="1">
                <a:solidFill>
                  <a:srgbClr val="FFFFFF"/>
                </a:solidFill>
                <a:latin typeface="Canva Sans Bold"/>
              </a:rPr>
              <a:t>precision_score</a:t>
            </a:r>
            <a:r>
              <a:rPr lang="en-US" sz="3199" dirty="0">
                <a:solidFill>
                  <a:srgbClr val="FFFFFF"/>
                </a:solidFill>
                <a:latin typeface="Canva Sans Bold"/>
              </a:rPr>
              <a:t>, </a:t>
            </a:r>
            <a:r>
              <a:rPr lang="en-US" sz="3199" dirty="0" err="1">
                <a:solidFill>
                  <a:srgbClr val="FFFFFF"/>
                </a:solidFill>
                <a:latin typeface="Canva Sans Bold"/>
              </a:rPr>
              <a:t>recall_score</a:t>
            </a:r>
            <a:r>
              <a:rPr lang="en-US" sz="3199" dirty="0">
                <a:solidFill>
                  <a:srgbClr val="FFFFFF"/>
                </a:solidFill>
                <a:latin typeface="Canva Sans Bold"/>
              </a:rPr>
              <a:t>, f1_score, </a:t>
            </a:r>
            <a:r>
              <a:rPr lang="en-US" sz="3199" dirty="0" err="1">
                <a:solidFill>
                  <a:srgbClr val="FFFFFF"/>
                </a:solidFill>
                <a:latin typeface="Canva Sans Bold"/>
              </a:rPr>
              <a:t>roc_auc_score</a:t>
            </a:r>
            <a:r>
              <a:rPr lang="en-US" sz="3199" dirty="0">
                <a:solidFill>
                  <a:srgbClr val="FFFFFF"/>
                </a:solidFill>
                <a:latin typeface="Canva Sans Bold"/>
              </a:rPr>
              <a:t>, </a:t>
            </a:r>
            <a:r>
              <a:rPr lang="en-US" sz="3199" dirty="0" err="1">
                <a:solidFill>
                  <a:srgbClr val="FFFFFF"/>
                </a:solidFill>
                <a:latin typeface="Canva Sans Bold"/>
              </a:rPr>
              <a:t>accuracy_score</a:t>
            </a:r>
            <a:r>
              <a:rPr lang="en-US" sz="3199" dirty="0">
                <a:solidFill>
                  <a:srgbClr val="FFFFFF"/>
                </a:solidFill>
                <a:latin typeface="Canva Sans Bold"/>
              </a:rPr>
              <a:t>, </a:t>
            </a:r>
            <a:r>
              <a:rPr lang="en-US" sz="3199" dirty="0" err="1">
                <a:solidFill>
                  <a:srgbClr val="FFFFFF"/>
                </a:solidFill>
                <a:latin typeface="Canva Sans Bold"/>
              </a:rPr>
              <a:t>confusion_matrix</a:t>
            </a:r>
            <a:endParaRPr lang="en-US" sz="3199" dirty="0">
              <a:solidFill>
                <a:srgbClr val="FFFFFF"/>
              </a:solidFill>
              <a:latin typeface="Canva Sans Bold"/>
            </a:endParaRPr>
          </a:p>
          <a:p>
            <a:pPr algn="ctr">
              <a:lnSpc>
                <a:spcPts val="4479"/>
              </a:lnSpc>
            </a:pPr>
            <a:r>
              <a:rPr lang="en-US" sz="3199" dirty="0" err="1">
                <a:solidFill>
                  <a:srgbClr val="FFFFFF"/>
                </a:solidFill>
                <a:latin typeface="Canva Sans Bold"/>
              </a:rPr>
              <a:t>Xgboost</a:t>
            </a:r>
            <a:r>
              <a:rPr lang="en-US" sz="3199" dirty="0">
                <a:solidFill>
                  <a:srgbClr val="FFFFFF"/>
                </a:solidFill>
                <a:latin typeface="Canva Sans Bold"/>
              </a:rPr>
              <a:t>(</a:t>
            </a:r>
            <a:r>
              <a:rPr lang="en-US" sz="3199" dirty="0" err="1">
                <a:solidFill>
                  <a:srgbClr val="FFFFFF"/>
                </a:solidFill>
                <a:latin typeface="Canva Sans Bold"/>
              </a:rPr>
              <a:t>XGClassifier</a:t>
            </a:r>
            <a:r>
              <a:rPr lang="en-US" sz="3199" dirty="0">
                <a:solidFill>
                  <a:srgbClr val="FFFFFF"/>
                </a:solidFill>
                <a:latin typeface="Canva Sans Bold"/>
              </a:rPr>
              <a:t>)</a:t>
            </a:r>
          </a:p>
          <a:p>
            <a:pPr algn="ctr">
              <a:lnSpc>
                <a:spcPts val="4479"/>
              </a:lnSpc>
            </a:pPr>
            <a:endParaRPr lang="en-US" sz="3199" dirty="0">
              <a:solidFill>
                <a:srgbClr val="FFFFFF"/>
              </a:solidFill>
              <a:latin typeface="Canva Sans Bold"/>
            </a:endParaRPr>
          </a:p>
        </p:txBody>
      </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grpSp>
        <p:nvGrpSpPr>
          <p:cNvPr id="10" name="Group 10"/>
          <p:cNvGrpSpPr/>
          <p:nvPr/>
        </p:nvGrpSpPr>
        <p:grpSpPr>
          <a:xfrm>
            <a:off x="17293116" y="565634"/>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293116" y="657737"/>
            <a:ext cx="397367" cy="28996"/>
            <a:chOff x="0" y="0"/>
            <a:chExt cx="128243" cy="9358"/>
          </a:xfrm>
        </p:grpSpPr>
        <p:sp>
          <p:nvSpPr>
            <p:cNvPr id="14" name="Freeform 1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15" name="TextBox 1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16" name="Slide Number Placeholder 15">
            <a:extLst>
              <a:ext uri="{FF2B5EF4-FFF2-40B4-BE49-F238E27FC236}">
                <a16:creationId xmlns:a16="http://schemas.microsoft.com/office/drawing/2014/main" id="{A2782115-7549-C21C-4C75-35B84E043AB4}"/>
              </a:ext>
            </a:extLst>
          </p:cNvPr>
          <p:cNvSpPr>
            <a:spLocks noGrp="1"/>
          </p:cNvSpPr>
          <p:nvPr>
            <p:ph type="sldNum" sz="quarter" idx="12"/>
          </p:nvPr>
        </p:nvSpPr>
        <p:spPr>
          <a:xfrm>
            <a:off x="15697200" y="140760"/>
            <a:ext cx="2133600" cy="365125"/>
          </a:xfrm>
        </p:spPr>
        <p:txBody>
          <a:bodyPr/>
          <a:lstStyle/>
          <a:p>
            <a:fld id="{B6F15528-21DE-4FAA-801E-634DDDAF4B2B}" type="slidenum">
              <a:rPr lang="en-US" sz="3600" smtClean="0"/>
              <a:pPr/>
              <a:t>18</a:t>
            </a:fld>
            <a:endParaRPr lang="en-US" sz="3600" dirty="0"/>
          </a:p>
        </p:txBody>
      </p:sp>
      <p:sp>
        <p:nvSpPr>
          <p:cNvPr id="17" name="Footer Placeholder 16">
            <a:extLst>
              <a:ext uri="{FF2B5EF4-FFF2-40B4-BE49-F238E27FC236}">
                <a16:creationId xmlns:a16="http://schemas.microsoft.com/office/drawing/2014/main" id="{53CE432C-93F6-07D5-DA0B-F0D712A58893}"/>
              </a:ext>
            </a:extLst>
          </p:cNvPr>
          <p:cNvSpPr>
            <a:spLocks noGrp="1"/>
          </p:cNvSpPr>
          <p:nvPr>
            <p:ph type="ftr" sz="quarter" idx="11"/>
          </p:nvPr>
        </p:nvSpPr>
        <p:spPr/>
        <p:txBody>
          <a:bodyPr/>
          <a:lstStyle/>
          <a:p>
            <a:r>
              <a:rPr lang="en-US"/>
              <a:t>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sp>
        <p:nvSpPr>
          <p:cNvPr id="2" name="TextBox 2"/>
          <p:cNvSpPr txBox="1"/>
          <p:nvPr/>
        </p:nvSpPr>
        <p:spPr>
          <a:xfrm>
            <a:off x="574198" y="3440417"/>
            <a:ext cx="2676631" cy="811376"/>
          </a:xfrm>
          <a:prstGeom prst="rect">
            <a:avLst/>
          </a:prstGeom>
        </p:spPr>
        <p:txBody>
          <a:bodyPr lIns="0" tIns="0" rIns="0" bIns="0" rtlCol="0" anchor="t">
            <a:spAutoFit/>
          </a:bodyPr>
          <a:lstStyle/>
          <a:p>
            <a:pPr algn="ctr">
              <a:lnSpc>
                <a:spcPts val="3299"/>
              </a:lnSpc>
            </a:pPr>
            <a:r>
              <a:rPr lang="en-US" sz="2150" spc="65" dirty="0">
                <a:solidFill>
                  <a:srgbClr val="FFFFFF"/>
                </a:solidFill>
                <a:latin typeface="Aileron"/>
              </a:rPr>
              <a:t>Created function GitHub Prediction</a:t>
            </a:r>
          </a:p>
        </p:txBody>
      </p:sp>
      <p:sp>
        <p:nvSpPr>
          <p:cNvPr id="3" name="TextBox 3"/>
          <p:cNvSpPr txBox="1"/>
          <p:nvPr/>
        </p:nvSpPr>
        <p:spPr>
          <a:xfrm>
            <a:off x="2981321" y="968044"/>
            <a:ext cx="2678438" cy="79248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Connecting to the database </a:t>
            </a:r>
          </a:p>
        </p:txBody>
      </p:sp>
      <p:sp>
        <p:nvSpPr>
          <p:cNvPr id="4" name="TextBox 4"/>
          <p:cNvSpPr txBox="1"/>
          <p:nvPr/>
        </p:nvSpPr>
        <p:spPr>
          <a:xfrm>
            <a:off x="5394922" y="3398507"/>
            <a:ext cx="2676631" cy="161163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Created path to save and load model and scaler object</a:t>
            </a:r>
          </a:p>
        </p:txBody>
      </p:sp>
      <p:sp>
        <p:nvSpPr>
          <p:cNvPr id="5" name="AutoShape 5"/>
          <p:cNvSpPr/>
          <p:nvPr/>
        </p:nvSpPr>
        <p:spPr>
          <a:xfrm>
            <a:off x="2352671"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6" name="TextBox 6"/>
          <p:cNvSpPr txBox="1"/>
          <p:nvPr/>
        </p:nvSpPr>
        <p:spPr>
          <a:xfrm>
            <a:off x="7805684" y="548626"/>
            <a:ext cx="2676631" cy="120205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Defined the features for training the models</a:t>
            </a:r>
          </a:p>
        </p:txBody>
      </p:sp>
      <p:sp>
        <p:nvSpPr>
          <p:cNvPr id="7" name="TextBox 7"/>
          <p:cNvSpPr txBox="1"/>
          <p:nvPr/>
        </p:nvSpPr>
        <p:spPr>
          <a:xfrm>
            <a:off x="10217898" y="3440417"/>
            <a:ext cx="2676631" cy="79248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Loaded the scaler object from file</a:t>
            </a:r>
          </a:p>
        </p:txBody>
      </p:sp>
      <p:sp>
        <p:nvSpPr>
          <p:cNvPr id="8" name="TextBox 8"/>
          <p:cNvSpPr txBox="1"/>
          <p:nvPr/>
        </p:nvSpPr>
        <p:spPr>
          <a:xfrm>
            <a:off x="12134291" y="178421"/>
            <a:ext cx="3800135" cy="161163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Loaded XGBoost, Random Forest, AdaBoost classifier if exists, else creating a new one</a:t>
            </a:r>
          </a:p>
        </p:txBody>
      </p:sp>
      <p:sp>
        <p:nvSpPr>
          <p:cNvPr id="9" name="TextBox 9"/>
          <p:cNvSpPr txBox="1"/>
          <p:nvPr/>
        </p:nvSpPr>
        <p:spPr>
          <a:xfrm>
            <a:off x="15037654" y="3440417"/>
            <a:ext cx="2676631" cy="79248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Fetching training data from database</a:t>
            </a:r>
          </a:p>
        </p:txBody>
      </p:sp>
      <p:grpSp>
        <p:nvGrpSpPr>
          <p:cNvPr id="10" name="Group 10"/>
          <p:cNvGrpSpPr/>
          <p:nvPr/>
        </p:nvGrpSpPr>
        <p:grpSpPr>
          <a:xfrm>
            <a:off x="1472561" y="2188832"/>
            <a:ext cx="880110" cy="88011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2" name="TextBox 1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1</a:t>
              </a:r>
            </a:p>
          </p:txBody>
        </p:sp>
      </p:grpSp>
      <p:grpSp>
        <p:nvGrpSpPr>
          <p:cNvPr id="13" name="Group 13"/>
          <p:cNvGrpSpPr/>
          <p:nvPr/>
        </p:nvGrpSpPr>
        <p:grpSpPr>
          <a:xfrm>
            <a:off x="3882872" y="2188832"/>
            <a:ext cx="880110" cy="88011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5" name="TextBox 1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2</a:t>
              </a:r>
            </a:p>
          </p:txBody>
        </p:sp>
      </p:grpSp>
      <p:grpSp>
        <p:nvGrpSpPr>
          <p:cNvPr id="16" name="Group 16"/>
          <p:cNvGrpSpPr/>
          <p:nvPr/>
        </p:nvGrpSpPr>
        <p:grpSpPr>
          <a:xfrm>
            <a:off x="6293182" y="2188832"/>
            <a:ext cx="880110" cy="88011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18" name="TextBox 1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3</a:t>
              </a:r>
            </a:p>
          </p:txBody>
        </p:sp>
      </p:grpSp>
      <p:grpSp>
        <p:nvGrpSpPr>
          <p:cNvPr id="19" name="Group 19"/>
          <p:cNvGrpSpPr/>
          <p:nvPr/>
        </p:nvGrpSpPr>
        <p:grpSpPr>
          <a:xfrm>
            <a:off x="8703493" y="2188832"/>
            <a:ext cx="880110" cy="88011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US"/>
            </a:p>
          </p:txBody>
        </p:sp>
        <p:sp>
          <p:nvSpPr>
            <p:cNvPr id="21" name="TextBox 2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4</a:t>
              </a:r>
            </a:p>
          </p:txBody>
        </p:sp>
      </p:grpSp>
      <p:grpSp>
        <p:nvGrpSpPr>
          <p:cNvPr id="22" name="Group 22"/>
          <p:cNvGrpSpPr/>
          <p:nvPr/>
        </p:nvGrpSpPr>
        <p:grpSpPr>
          <a:xfrm>
            <a:off x="11113804" y="2188832"/>
            <a:ext cx="880110" cy="88011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24" name="TextBox 2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5</a:t>
              </a:r>
            </a:p>
          </p:txBody>
        </p:sp>
      </p:grpSp>
      <p:grpSp>
        <p:nvGrpSpPr>
          <p:cNvPr id="25" name="Group 25"/>
          <p:cNvGrpSpPr/>
          <p:nvPr/>
        </p:nvGrpSpPr>
        <p:grpSpPr>
          <a:xfrm>
            <a:off x="13524115" y="2188832"/>
            <a:ext cx="880110" cy="88011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27" name="TextBox 2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6</a:t>
              </a:r>
            </a:p>
          </p:txBody>
        </p:sp>
      </p:grpSp>
      <p:grpSp>
        <p:nvGrpSpPr>
          <p:cNvPr id="28" name="Group 28"/>
          <p:cNvGrpSpPr/>
          <p:nvPr/>
        </p:nvGrpSpPr>
        <p:grpSpPr>
          <a:xfrm>
            <a:off x="15934426" y="2188832"/>
            <a:ext cx="880110" cy="88011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30" name="TextBox 3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7</a:t>
              </a:r>
            </a:p>
          </p:txBody>
        </p:sp>
      </p:grpSp>
      <p:sp>
        <p:nvSpPr>
          <p:cNvPr id="31" name="AutoShape 31"/>
          <p:cNvSpPr/>
          <p:nvPr/>
        </p:nvSpPr>
        <p:spPr>
          <a:xfrm>
            <a:off x="4762982"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32" name="AutoShape 32"/>
          <p:cNvSpPr/>
          <p:nvPr/>
        </p:nvSpPr>
        <p:spPr>
          <a:xfrm>
            <a:off x="7173292"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33" name="AutoShape 33"/>
          <p:cNvSpPr/>
          <p:nvPr/>
        </p:nvSpPr>
        <p:spPr>
          <a:xfrm>
            <a:off x="9583603"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34" name="AutoShape 34"/>
          <p:cNvSpPr/>
          <p:nvPr/>
        </p:nvSpPr>
        <p:spPr>
          <a:xfrm>
            <a:off x="11993914"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35" name="AutoShape 35"/>
          <p:cNvSpPr/>
          <p:nvPr/>
        </p:nvSpPr>
        <p:spPr>
          <a:xfrm>
            <a:off x="14404225" y="2628887"/>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36" name="TextBox 36"/>
          <p:cNvSpPr txBox="1"/>
          <p:nvPr/>
        </p:nvSpPr>
        <p:spPr>
          <a:xfrm>
            <a:off x="3033655" y="8568359"/>
            <a:ext cx="2676631" cy="120205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Preprocessing and fetching data for prediction</a:t>
            </a:r>
          </a:p>
        </p:txBody>
      </p:sp>
      <p:sp>
        <p:nvSpPr>
          <p:cNvPr id="37" name="TextBox 37"/>
          <p:cNvSpPr txBox="1"/>
          <p:nvPr/>
        </p:nvSpPr>
        <p:spPr>
          <a:xfrm>
            <a:off x="5440676" y="5995022"/>
            <a:ext cx="2678438" cy="120205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Split the training data into training and testing sets</a:t>
            </a:r>
          </a:p>
        </p:txBody>
      </p:sp>
      <p:sp>
        <p:nvSpPr>
          <p:cNvPr id="38" name="TextBox 38"/>
          <p:cNvSpPr txBox="1"/>
          <p:nvPr/>
        </p:nvSpPr>
        <p:spPr>
          <a:xfrm>
            <a:off x="7854277" y="8568359"/>
            <a:ext cx="2676631" cy="38290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Train the models</a:t>
            </a:r>
          </a:p>
        </p:txBody>
      </p:sp>
      <p:sp>
        <p:nvSpPr>
          <p:cNvPr id="39" name="AutoShape 39"/>
          <p:cNvSpPr/>
          <p:nvPr/>
        </p:nvSpPr>
        <p:spPr>
          <a:xfrm>
            <a:off x="4812026" y="7860652"/>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40" name="TextBox 40"/>
          <p:cNvSpPr txBox="1"/>
          <p:nvPr/>
        </p:nvSpPr>
        <p:spPr>
          <a:xfrm>
            <a:off x="10265039" y="6648230"/>
            <a:ext cx="2676631" cy="38290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Making predictions</a:t>
            </a:r>
          </a:p>
        </p:txBody>
      </p:sp>
      <p:sp>
        <p:nvSpPr>
          <p:cNvPr id="41" name="TextBox 41"/>
          <p:cNvSpPr txBox="1"/>
          <p:nvPr/>
        </p:nvSpPr>
        <p:spPr>
          <a:xfrm>
            <a:off x="12674898" y="8568359"/>
            <a:ext cx="2676631" cy="79248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Calculating evaluation metrics</a:t>
            </a:r>
          </a:p>
        </p:txBody>
      </p:sp>
      <p:grpSp>
        <p:nvGrpSpPr>
          <p:cNvPr id="42" name="Group 42"/>
          <p:cNvGrpSpPr/>
          <p:nvPr/>
        </p:nvGrpSpPr>
        <p:grpSpPr>
          <a:xfrm>
            <a:off x="3931916" y="7420597"/>
            <a:ext cx="880110" cy="88011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44" name="TextBox 4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8</a:t>
              </a:r>
            </a:p>
          </p:txBody>
        </p:sp>
      </p:grpSp>
      <p:grpSp>
        <p:nvGrpSpPr>
          <p:cNvPr id="45" name="Group 45"/>
          <p:cNvGrpSpPr/>
          <p:nvPr/>
        </p:nvGrpSpPr>
        <p:grpSpPr>
          <a:xfrm>
            <a:off x="6342227" y="7420597"/>
            <a:ext cx="880110" cy="880110"/>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47" name="TextBox 4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9</a:t>
              </a:r>
            </a:p>
          </p:txBody>
        </p:sp>
      </p:grpSp>
      <p:grpSp>
        <p:nvGrpSpPr>
          <p:cNvPr id="48" name="Group 48"/>
          <p:cNvGrpSpPr/>
          <p:nvPr/>
        </p:nvGrpSpPr>
        <p:grpSpPr>
          <a:xfrm>
            <a:off x="8752537" y="7420597"/>
            <a:ext cx="880110" cy="88011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50" name="TextBox 5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10</a:t>
              </a:r>
            </a:p>
          </p:txBody>
        </p:sp>
      </p:grpSp>
      <p:grpSp>
        <p:nvGrpSpPr>
          <p:cNvPr id="51" name="Group 51"/>
          <p:cNvGrpSpPr/>
          <p:nvPr/>
        </p:nvGrpSpPr>
        <p:grpSpPr>
          <a:xfrm>
            <a:off x="11162848" y="7420597"/>
            <a:ext cx="880110" cy="880110"/>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US"/>
            </a:p>
          </p:txBody>
        </p:sp>
        <p:sp>
          <p:nvSpPr>
            <p:cNvPr id="53" name="TextBox 5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11</a:t>
              </a:r>
            </a:p>
          </p:txBody>
        </p:sp>
      </p:grpSp>
      <p:grpSp>
        <p:nvGrpSpPr>
          <p:cNvPr id="54" name="Group 54"/>
          <p:cNvGrpSpPr/>
          <p:nvPr/>
        </p:nvGrpSpPr>
        <p:grpSpPr>
          <a:xfrm>
            <a:off x="13573159" y="7420597"/>
            <a:ext cx="880110" cy="880110"/>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56" name="TextBox 5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12</a:t>
              </a:r>
            </a:p>
          </p:txBody>
        </p:sp>
      </p:grpSp>
      <p:sp>
        <p:nvSpPr>
          <p:cNvPr id="57" name="AutoShape 57"/>
          <p:cNvSpPr/>
          <p:nvPr/>
        </p:nvSpPr>
        <p:spPr>
          <a:xfrm>
            <a:off x="7222337" y="7860652"/>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58" name="AutoShape 58"/>
          <p:cNvSpPr/>
          <p:nvPr/>
        </p:nvSpPr>
        <p:spPr>
          <a:xfrm>
            <a:off x="9632647" y="7860652"/>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59" name="AutoShape 59"/>
          <p:cNvSpPr/>
          <p:nvPr/>
        </p:nvSpPr>
        <p:spPr>
          <a:xfrm>
            <a:off x="12042958" y="7860652"/>
            <a:ext cx="1530201" cy="0"/>
          </a:xfrm>
          <a:prstGeom prst="line">
            <a:avLst/>
          </a:prstGeom>
          <a:ln w="76200" cap="flat">
            <a:solidFill>
              <a:srgbClr val="3EDAD8"/>
            </a:solidFill>
            <a:prstDash val="solid"/>
            <a:headEnd type="none" w="sm" len="sm"/>
            <a:tailEnd type="none" w="sm" len="sm"/>
          </a:ln>
        </p:spPr>
        <p:txBody>
          <a:bodyPr/>
          <a:lstStyle/>
          <a:p>
            <a:endParaRPr lang="en-US"/>
          </a:p>
        </p:txBody>
      </p:sp>
      <p:sp>
        <p:nvSpPr>
          <p:cNvPr id="60" name="Freeform 60"/>
          <p:cNvSpPr/>
          <p:nvPr/>
        </p:nvSpPr>
        <p:spPr>
          <a:xfrm rot="-5400000">
            <a:off x="9051932" y="3353858"/>
            <a:ext cx="453183" cy="4649662"/>
          </a:xfrm>
          <a:custGeom>
            <a:avLst/>
            <a:gdLst/>
            <a:ahLst/>
            <a:cxnLst/>
            <a:rect l="l" t="t" r="r" b="b"/>
            <a:pathLst>
              <a:path w="453183" h="4649662">
                <a:moveTo>
                  <a:pt x="0" y="0"/>
                </a:moveTo>
                <a:lnTo>
                  <a:pt x="453184" y="0"/>
                </a:lnTo>
                <a:lnTo>
                  <a:pt x="453184" y="4649661"/>
                </a:lnTo>
                <a:lnTo>
                  <a:pt x="0" y="4649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1" name="Freeform 61"/>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2" name="TextBox 62"/>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grpSp>
        <p:nvGrpSpPr>
          <p:cNvPr id="63" name="Group 63"/>
          <p:cNvGrpSpPr/>
          <p:nvPr/>
        </p:nvGrpSpPr>
        <p:grpSpPr>
          <a:xfrm>
            <a:off x="17293116" y="565634"/>
            <a:ext cx="397367" cy="28996"/>
            <a:chOff x="0" y="0"/>
            <a:chExt cx="128243" cy="9358"/>
          </a:xfrm>
        </p:grpSpPr>
        <p:sp>
          <p:nvSpPr>
            <p:cNvPr id="64" name="Freeform 6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65" name="TextBox 6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6" name="Group 66"/>
          <p:cNvGrpSpPr/>
          <p:nvPr/>
        </p:nvGrpSpPr>
        <p:grpSpPr>
          <a:xfrm>
            <a:off x="17293116" y="657737"/>
            <a:ext cx="397367" cy="28996"/>
            <a:chOff x="0" y="0"/>
            <a:chExt cx="128243" cy="9358"/>
          </a:xfrm>
        </p:grpSpPr>
        <p:sp>
          <p:nvSpPr>
            <p:cNvPr id="67" name="Freeform 6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68" name="TextBox 6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69" name="Slide Number Placeholder 68">
            <a:extLst>
              <a:ext uri="{FF2B5EF4-FFF2-40B4-BE49-F238E27FC236}">
                <a16:creationId xmlns:a16="http://schemas.microsoft.com/office/drawing/2014/main" id="{E4C95210-E35F-4C4E-1DF9-369FC380C5DB}"/>
              </a:ext>
            </a:extLst>
          </p:cNvPr>
          <p:cNvSpPr>
            <a:spLocks noGrp="1"/>
          </p:cNvSpPr>
          <p:nvPr>
            <p:ph type="sldNum" sz="quarter" idx="12"/>
          </p:nvPr>
        </p:nvSpPr>
        <p:spPr>
          <a:xfrm>
            <a:off x="15697200" y="162125"/>
            <a:ext cx="2133600" cy="365125"/>
          </a:xfrm>
        </p:spPr>
        <p:txBody>
          <a:bodyPr/>
          <a:lstStyle/>
          <a:p>
            <a:fld id="{B6F15528-21DE-4FAA-801E-634DDDAF4B2B}" type="slidenum">
              <a:rPr lang="en-US" sz="3600" smtClean="0"/>
              <a:pPr/>
              <a:t>19</a:t>
            </a:fld>
            <a:endParaRPr lang="en-US"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grpSp>
        <p:nvGrpSpPr>
          <p:cNvPr id="10" name="Group 10"/>
          <p:cNvGrpSpPr/>
          <p:nvPr/>
        </p:nvGrpSpPr>
        <p:grpSpPr>
          <a:xfrm>
            <a:off x="18144623" y="8078534"/>
            <a:ext cx="143377" cy="1179766"/>
            <a:chOff x="0" y="0"/>
            <a:chExt cx="46272" cy="380749"/>
          </a:xfrm>
        </p:grpSpPr>
        <p:sp>
          <p:nvSpPr>
            <p:cNvPr id="11" name="Freeform 11"/>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2" name="TextBox 12"/>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11168" y="3363238"/>
            <a:ext cx="3113920" cy="3101183"/>
            <a:chOff x="0" y="0"/>
            <a:chExt cx="4151893" cy="4134911"/>
          </a:xfrm>
        </p:grpSpPr>
        <p:pic>
          <p:nvPicPr>
            <p:cNvPr id="14" name="Picture 14"/>
            <p:cNvPicPr>
              <a:picLocks noChangeAspect="1"/>
            </p:cNvPicPr>
            <p:nvPr/>
          </p:nvPicPr>
          <p:blipFill>
            <a:blip r:embed="rId4"/>
            <a:srcRect l="36709" t="9083" r="12279" b="601"/>
            <a:stretch>
              <a:fillRect/>
            </a:stretch>
          </p:blipFill>
          <p:spPr>
            <a:xfrm>
              <a:off x="0" y="0"/>
              <a:ext cx="4151893" cy="4134911"/>
            </a:xfrm>
            <a:prstGeom prst="rect">
              <a:avLst/>
            </a:prstGeom>
          </p:spPr>
        </p:pic>
      </p:grpSp>
      <p:grpSp>
        <p:nvGrpSpPr>
          <p:cNvPr id="15" name="Group 15"/>
          <p:cNvGrpSpPr/>
          <p:nvPr/>
        </p:nvGrpSpPr>
        <p:grpSpPr>
          <a:xfrm>
            <a:off x="611168" y="6735591"/>
            <a:ext cx="3113920" cy="2830389"/>
            <a:chOff x="0" y="0"/>
            <a:chExt cx="591217" cy="537385"/>
          </a:xfrm>
        </p:grpSpPr>
        <p:sp>
          <p:nvSpPr>
            <p:cNvPr id="16" name="Freeform 16"/>
            <p:cNvSpPr/>
            <p:nvPr/>
          </p:nvSpPr>
          <p:spPr>
            <a:xfrm>
              <a:off x="0" y="0"/>
              <a:ext cx="591217" cy="537385"/>
            </a:xfrm>
            <a:custGeom>
              <a:avLst/>
              <a:gdLst/>
              <a:ahLst/>
              <a:cxnLst/>
              <a:rect l="l" t="t" r="r" b="b"/>
              <a:pathLst>
                <a:path w="591217" h="537385">
                  <a:moveTo>
                    <a:pt x="0" y="0"/>
                  </a:moveTo>
                  <a:lnTo>
                    <a:pt x="591217" y="0"/>
                  </a:lnTo>
                  <a:lnTo>
                    <a:pt x="591217" y="537385"/>
                  </a:lnTo>
                  <a:lnTo>
                    <a:pt x="0" y="537385"/>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7" name="TextBox 17"/>
            <p:cNvSpPr txBox="1"/>
            <p:nvPr/>
          </p:nvSpPr>
          <p:spPr>
            <a:xfrm>
              <a:off x="0" y="-38100"/>
              <a:ext cx="591217" cy="57548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705190" y="6916673"/>
            <a:ext cx="2940373" cy="2489912"/>
          </a:xfrm>
          <a:prstGeom prst="rect">
            <a:avLst/>
          </a:prstGeom>
        </p:spPr>
        <p:txBody>
          <a:bodyPr lIns="0" tIns="0" rIns="0" bIns="0" rtlCol="0" anchor="t">
            <a:spAutoFit/>
          </a:bodyPr>
          <a:lstStyle/>
          <a:p>
            <a:pPr algn="ctr">
              <a:lnSpc>
                <a:spcPts val="2798"/>
              </a:lnSpc>
            </a:pPr>
            <a:r>
              <a:rPr lang="en-US" sz="1998" dirty="0" err="1">
                <a:solidFill>
                  <a:srgbClr val="FFFFFF"/>
                </a:solidFill>
                <a:latin typeface="Open Sans Bold"/>
              </a:rPr>
              <a:t>Adhirath</a:t>
            </a:r>
            <a:r>
              <a:rPr lang="en-US" sz="1998" dirty="0">
                <a:solidFill>
                  <a:srgbClr val="FFFFFF"/>
                </a:solidFill>
                <a:latin typeface="Open Sans Bold"/>
              </a:rPr>
              <a:t> Erath Balan</a:t>
            </a:r>
          </a:p>
          <a:p>
            <a:pPr algn="ctr">
              <a:lnSpc>
                <a:spcPts val="2798"/>
              </a:lnSpc>
            </a:pPr>
            <a:endParaRPr lang="en-US" sz="1998" dirty="0">
              <a:solidFill>
                <a:srgbClr val="FFFFFF"/>
              </a:solidFill>
              <a:latin typeface="Open Sans Bold"/>
            </a:endParaRPr>
          </a:p>
          <a:p>
            <a:pPr algn="ctr">
              <a:lnSpc>
                <a:spcPts val="2798"/>
              </a:lnSpc>
            </a:pPr>
            <a:r>
              <a:rPr lang="en-US" sz="1998" dirty="0">
                <a:solidFill>
                  <a:srgbClr val="FFFFFF"/>
                </a:solidFill>
                <a:latin typeface="Open Sans Bold"/>
              </a:rPr>
              <a:t>(</a:t>
            </a:r>
            <a:r>
              <a:rPr lang="en-US" sz="1998" u="sng" dirty="0">
                <a:solidFill>
                  <a:srgbClr val="FFFFFF"/>
                </a:solidFill>
                <a:latin typeface="Open Sans Bold"/>
              </a:rPr>
              <a:t>Tasks</a:t>
            </a:r>
            <a:r>
              <a:rPr lang="en-US" sz="1998" dirty="0">
                <a:solidFill>
                  <a:srgbClr val="FFFFFF"/>
                </a:solidFill>
                <a:latin typeface="Open Sans Bold"/>
              </a:rPr>
              <a:t>)</a:t>
            </a:r>
          </a:p>
          <a:p>
            <a:pPr marL="431514" lvl="1" indent="-215757" algn="ctr">
              <a:lnSpc>
                <a:spcPts val="2798"/>
              </a:lnSpc>
              <a:buFont typeface="Arial"/>
              <a:buChar char="•"/>
            </a:pPr>
            <a:r>
              <a:rPr lang="en-US" sz="1998" dirty="0">
                <a:solidFill>
                  <a:srgbClr val="FFFFFF"/>
                </a:solidFill>
                <a:latin typeface="Open Sans Bold"/>
              </a:rPr>
              <a:t>Stack Overflow Data Extraction </a:t>
            </a:r>
          </a:p>
          <a:p>
            <a:pPr marL="431514" lvl="1" indent="-215757" algn="ctr">
              <a:lnSpc>
                <a:spcPts val="2798"/>
              </a:lnSpc>
              <a:buFont typeface="Arial"/>
              <a:buChar char="•"/>
            </a:pPr>
            <a:r>
              <a:rPr lang="en-US" sz="1998" dirty="0">
                <a:solidFill>
                  <a:srgbClr val="FFFFFF"/>
                </a:solidFill>
                <a:latin typeface="Open Sans Bold"/>
              </a:rPr>
              <a:t>Model Training </a:t>
            </a:r>
          </a:p>
          <a:p>
            <a:pPr marL="431514" lvl="1" indent="-215757" algn="ctr">
              <a:lnSpc>
                <a:spcPts val="2798"/>
              </a:lnSpc>
              <a:buFont typeface="Arial"/>
              <a:buChar char="•"/>
            </a:pPr>
            <a:r>
              <a:rPr lang="en-US" sz="1998" dirty="0">
                <a:solidFill>
                  <a:srgbClr val="FFFFFF"/>
                </a:solidFill>
                <a:latin typeface="Open Sans Bold"/>
              </a:rPr>
              <a:t>UI Integration</a:t>
            </a:r>
          </a:p>
        </p:txBody>
      </p:sp>
      <p:grpSp>
        <p:nvGrpSpPr>
          <p:cNvPr id="19" name="Group 19"/>
          <p:cNvGrpSpPr/>
          <p:nvPr/>
        </p:nvGrpSpPr>
        <p:grpSpPr>
          <a:xfrm>
            <a:off x="4045613" y="3363238"/>
            <a:ext cx="3113920" cy="3101183"/>
            <a:chOff x="0" y="0"/>
            <a:chExt cx="4151893" cy="4134911"/>
          </a:xfrm>
        </p:grpSpPr>
        <p:pic>
          <p:nvPicPr>
            <p:cNvPr id="20" name="Picture 20"/>
            <p:cNvPicPr>
              <a:picLocks noChangeAspect="1"/>
            </p:cNvPicPr>
            <p:nvPr/>
          </p:nvPicPr>
          <p:blipFill>
            <a:blip r:embed="rId5"/>
            <a:srcRect l="13993" t="24299" r="17245" b="30075"/>
            <a:stretch>
              <a:fillRect/>
            </a:stretch>
          </p:blipFill>
          <p:spPr>
            <a:xfrm>
              <a:off x="0" y="0"/>
              <a:ext cx="4151893" cy="4134911"/>
            </a:xfrm>
            <a:prstGeom prst="rect">
              <a:avLst/>
            </a:prstGeom>
          </p:spPr>
        </p:pic>
      </p:grpSp>
      <p:grpSp>
        <p:nvGrpSpPr>
          <p:cNvPr id="21" name="Group 21"/>
          <p:cNvGrpSpPr/>
          <p:nvPr/>
        </p:nvGrpSpPr>
        <p:grpSpPr>
          <a:xfrm>
            <a:off x="4045613" y="6735591"/>
            <a:ext cx="3113920" cy="2830389"/>
            <a:chOff x="0" y="0"/>
            <a:chExt cx="591217" cy="537385"/>
          </a:xfrm>
        </p:grpSpPr>
        <p:sp>
          <p:nvSpPr>
            <p:cNvPr id="22" name="Freeform 22"/>
            <p:cNvSpPr/>
            <p:nvPr/>
          </p:nvSpPr>
          <p:spPr>
            <a:xfrm>
              <a:off x="0" y="0"/>
              <a:ext cx="591217" cy="537385"/>
            </a:xfrm>
            <a:custGeom>
              <a:avLst/>
              <a:gdLst/>
              <a:ahLst/>
              <a:cxnLst/>
              <a:rect l="l" t="t" r="r" b="b"/>
              <a:pathLst>
                <a:path w="591217" h="537385">
                  <a:moveTo>
                    <a:pt x="0" y="0"/>
                  </a:moveTo>
                  <a:lnTo>
                    <a:pt x="591217" y="0"/>
                  </a:lnTo>
                  <a:lnTo>
                    <a:pt x="591217" y="537385"/>
                  </a:lnTo>
                  <a:lnTo>
                    <a:pt x="0" y="537385"/>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23" name="TextBox 23"/>
            <p:cNvSpPr txBox="1"/>
            <p:nvPr/>
          </p:nvSpPr>
          <p:spPr>
            <a:xfrm>
              <a:off x="0" y="-38100"/>
              <a:ext cx="591217" cy="575485"/>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4132387" y="6916673"/>
            <a:ext cx="2940373" cy="2101884"/>
          </a:xfrm>
          <a:prstGeom prst="rect">
            <a:avLst/>
          </a:prstGeom>
        </p:spPr>
        <p:txBody>
          <a:bodyPr lIns="0" tIns="0" rIns="0" bIns="0" rtlCol="0" anchor="t">
            <a:spAutoFit/>
          </a:bodyPr>
          <a:lstStyle/>
          <a:p>
            <a:pPr algn="ctr">
              <a:lnSpc>
                <a:spcPts val="2798"/>
              </a:lnSpc>
            </a:pPr>
            <a:r>
              <a:rPr lang="en-US" sz="1998">
                <a:solidFill>
                  <a:srgbClr val="FFFFFF"/>
                </a:solidFill>
                <a:latin typeface="Open Sans Bold"/>
              </a:rPr>
              <a:t>Sheethal Raghavendra</a:t>
            </a:r>
          </a:p>
          <a:p>
            <a:pPr algn="ctr">
              <a:lnSpc>
                <a:spcPts val="2798"/>
              </a:lnSpc>
            </a:pPr>
            <a:endParaRPr lang="en-US" sz="1998">
              <a:solidFill>
                <a:srgbClr val="FFFFFF"/>
              </a:solidFill>
              <a:latin typeface="Open Sans Bold"/>
            </a:endParaRPr>
          </a:p>
          <a:p>
            <a:pPr algn="ctr">
              <a:lnSpc>
                <a:spcPts val="2798"/>
              </a:lnSpc>
            </a:pPr>
            <a:r>
              <a:rPr lang="en-US" sz="1998">
                <a:solidFill>
                  <a:srgbClr val="FFFFFF"/>
                </a:solidFill>
                <a:latin typeface="Open Sans Bold"/>
              </a:rPr>
              <a:t>(</a:t>
            </a:r>
            <a:r>
              <a:rPr lang="en-US" sz="1998" u="sng">
                <a:solidFill>
                  <a:srgbClr val="FFFFFF"/>
                </a:solidFill>
                <a:latin typeface="Open Sans Bold"/>
              </a:rPr>
              <a:t>Tasks</a:t>
            </a:r>
            <a:r>
              <a:rPr lang="en-US" sz="1998">
                <a:solidFill>
                  <a:srgbClr val="FFFFFF"/>
                </a:solidFill>
                <a:latin typeface="Open Sans Bold"/>
              </a:rPr>
              <a:t>)</a:t>
            </a:r>
          </a:p>
          <a:p>
            <a:pPr marL="431514" lvl="1" indent="-215757" algn="ctr">
              <a:lnSpc>
                <a:spcPts val="2798"/>
              </a:lnSpc>
              <a:buFont typeface="Arial"/>
              <a:buChar char="•"/>
            </a:pPr>
            <a:r>
              <a:rPr lang="en-US" sz="1998">
                <a:solidFill>
                  <a:srgbClr val="FFFFFF"/>
                </a:solidFill>
                <a:latin typeface="Open Sans Bold"/>
              </a:rPr>
              <a:t>Build Flask UI Interface</a:t>
            </a:r>
          </a:p>
          <a:p>
            <a:pPr marL="431514" lvl="1" indent="-215757" algn="ctr">
              <a:lnSpc>
                <a:spcPts val="2798"/>
              </a:lnSpc>
              <a:spcBef>
                <a:spcPct val="0"/>
              </a:spcBef>
              <a:buFont typeface="Arial"/>
              <a:buChar char="•"/>
            </a:pPr>
            <a:r>
              <a:rPr lang="en-US" sz="1998">
                <a:solidFill>
                  <a:srgbClr val="FFFFFF"/>
                </a:solidFill>
                <a:latin typeface="Open Sans Bold"/>
              </a:rPr>
              <a:t>Presentation</a:t>
            </a:r>
          </a:p>
        </p:txBody>
      </p:sp>
      <p:grpSp>
        <p:nvGrpSpPr>
          <p:cNvPr id="25" name="Group 25"/>
          <p:cNvGrpSpPr/>
          <p:nvPr/>
        </p:nvGrpSpPr>
        <p:grpSpPr>
          <a:xfrm>
            <a:off x="10924253" y="3325939"/>
            <a:ext cx="3113920" cy="3101183"/>
            <a:chOff x="0" y="0"/>
            <a:chExt cx="4151893" cy="4134911"/>
          </a:xfrm>
        </p:grpSpPr>
        <p:pic>
          <p:nvPicPr>
            <p:cNvPr id="26" name="Picture 26"/>
            <p:cNvPicPr>
              <a:picLocks noChangeAspect="1"/>
            </p:cNvPicPr>
            <p:nvPr/>
          </p:nvPicPr>
          <p:blipFill>
            <a:blip r:embed="rId6"/>
            <a:srcRect l="37083" t="717" r="12413" b="9867"/>
            <a:stretch>
              <a:fillRect/>
            </a:stretch>
          </p:blipFill>
          <p:spPr>
            <a:xfrm>
              <a:off x="0" y="0"/>
              <a:ext cx="4151893" cy="4134911"/>
            </a:xfrm>
            <a:prstGeom prst="rect">
              <a:avLst/>
            </a:prstGeom>
          </p:spPr>
        </p:pic>
      </p:grpSp>
      <p:grpSp>
        <p:nvGrpSpPr>
          <p:cNvPr id="27" name="Group 27"/>
          <p:cNvGrpSpPr/>
          <p:nvPr/>
        </p:nvGrpSpPr>
        <p:grpSpPr>
          <a:xfrm>
            <a:off x="7483383" y="6735591"/>
            <a:ext cx="3113920" cy="2830389"/>
            <a:chOff x="0" y="0"/>
            <a:chExt cx="591217" cy="537385"/>
          </a:xfrm>
        </p:grpSpPr>
        <p:sp>
          <p:nvSpPr>
            <p:cNvPr id="28" name="Freeform 28"/>
            <p:cNvSpPr/>
            <p:nvPr/>
          </p:nvSpPr>
          <p:spPr>
            <a:xfrm>
              <a:off x="0" y="0"/>
              <a:ext cx="591217" cy="537385"/>
            </a:xfrm>
            <a:custGeom>
              <a:avLst/>
              <a:gdLst/>
              <a:ahLst/>
              <a:cxnLst/>
              <a:rect l="l" t="t" r="r" b="b"/>
              <a:pathLst>
                <a:path w="591217" h="537385">
                  <a:moveTo>
                    <a:pt x="0" y="0"/>
                  </a:moveTo>
                  <a:lnTo>
                    <a:pt x="591217" y="0"/>
                  </a:lnTo>
                  <a:lnTo>
                    <a:pt x="591217" y="537385"/>
                  </a:lnTo>
                  <a:lnTo>
                    <a:pt x="0" y="537385"/>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29" name="TextBox 29"/>
            <p:cNvSpPr txBox="1"/>
            <p:nvPr/>
          </p:nvSpPr>
          <p:spPr>
            <a:xfrm>
              <a:off x="0" y="-38100"/>
              <a:ext cx="591217" cy="57548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7570156" y="6906807"/>
            <a:ext cx="2940373" cy="2101884"/>
          </a:xfrm>
          <a:prstGeom prst="rect">
            <a:avLst/>
          </a:prstGeom>
        </p:spPr>
        <p:txBody>
          <a:bodyPr lIns="0" tIns="0" rIns="0" bIns="0" rtlCol="0" anchor="t">
            <a:spAutoFit/>
          </a:bodyPr>
          <a:lstStyle/>
          <a:p>
            <a:pPr algn="ctr">
              <a:lnSpc>
                <a:spcPts val="2798"/>
              </a:lnSpc>
            </a:pPr>
            <a:r>
              <a:rPr lang="en-US" sz="1998">
                <a:solidFill>
                  <a:srgbClr val="FFFFFF"/>
                </a:solidFill>
                <a:latin typeface="Open Sans Bold"/>
              </a:rPr>
              <a:t>Madhura Aravendekar</a:t>
            </a:r>
          </a:p>
          <a:p>
            <a:pPr algn="ctr">
              <a:lnSpc>
                <a:spcPts val="2798"/>
              </a:lnSpc>
            </a:pPr>
            <a:endParaRPr lang="en-US" sz="1998">
              <a:solidFill>
                <a:srgbClr val="FFFFFF"/>
              </a:solidFill>
              <a:latin typeface="Open Sans Bold"/>
            </a:endParaRPr>
          </a:p>
          <a:p>
            <a:pPr algn="ctr">
              <a:lnSpc>
                <a:spcPts val="2798"/>
              </a:lnSpc>
            </a:pPr>
            <a:r>
              <a:rPr lang="en-US" sz="1998">
                <a:solidFill>
                  <a:srgbClr val="FFFFFF"/>
                </a:solidFill>
                <a:latin typeface="Open Sans Bold"/>
              </a:rPr>
              <a:t>(</a:t>
            </a:r>
            <a:r>
              <a:rPr lang="en-US" sz="1998" u="sng">
                <a:solidFill>
                  <a:srgbClr val="FFFFFF"/>
                </a:solidFill>
                <a:latin typeface="Open Sans Bold"/>
              </a:rPr>
              <a:t>Tasks</a:t>
            </a:r>
            <a:r>
              <a:rPr lang="en-US" sz="1998">
                <a:solidFill>
                  <a:srgbClr val="FFFFFF"/>
                </a:solidFill>
                <a:latin typeface="Open Sans Bold"/>
              </a:rPr>
              <a:t>)</a:t>
            </a:r>
          </a:p>
          <a:p>
            <a:pPr marL="431514" lvl="1" indent="-215757" algn="ctr">
              <a:lnSpc>
                <a:spcPts val="2798"/>
              </a:lnSpc>
              <a:buFont typeface="Arial"/>
              <a:buChar char="•"/>
            </a:pPr>
            <a:r>
              <a:rPr lang="en-US" sz="1998">
                <a:solidFill>
                  <a:srgbClr val="FFFFFF"/>
                </a:solidFill>
                <a:latin typeface="Open Sans Bold"/>
              </a:rPr>
              <a:t>LinkedIn</a:t>
            </a:r>
          </a:p>
          <a:p>
            <a:pPr marL="431514" lvl="1" indent="-215757" algn="ctr">
              <a:lnSpc>
                <a:spcPts val="2798"/>
              </a:lnSpc>
              <a:buFont typeface="Arial"/>
              <a:buChar char="•"/>
            </a:pPr>
            <a:r>
              <a:rPr lang="en-US" sz="1998">
                <a:solidFill>
                  <a:srgbClr val="FFFFFF"/>
                </a:solidFill>
                <a:latin typeface="Open Sans Bold"/>
              </a:rPr>
              <a:t>Git Training Model</a:t>
            </a:r>
          </a:p>
          <a:p>
            <a:pPr marL="431514" lvl="1" indent="-215757" algn="ctr">
              <a:lnSpc>
                <a:spcPts val="2798"/>
              </a:lnSpc>
              <a:buFont typeface="Arial"/>
              <a:buChar char="•"/>
            </a:pPr>
            <a:r>
              <a:rPr lang="en-US" sz="1998">
                <a:solidFill>
                  <a:srgbClr val="FFFFFF"/>
                </a:solidFill>
                <a:latin typeface="Open Sans Bold"/>
              </a:rPr>
              <a:t>Presentation</a:t>
            </a:r>
          </a:p>
        </p:txBody>
      </p:sp>
      <p:grpSp>
        <p:nvGrpSpPr>
          <p:cNvPr id="31" name="Group 31"/>
          <p:cNvGrpSpPr/>
          <p:nvPr/>
        </p:nvGrpSpPr>
        <p:grpSpPr>
          <a:xfrm>
            <a:off x="7587040" y="3363238"/>
            <a:ext cx="3113920" cy="3101183"/>
            <a:chOff x="0" y="0"/>
            <a:chExt cx="4151893" cy="4134911"/>
          </a:xfrm>
        </p:grpSpPr>
        <p:pic>
          <p:nvPicPr>
            <p:cNvPr id="32" name="Picture 32"/>
            <p:cNvPicPr>
              <a:picLocks noChangeAspect="1"/>
            </p:cNvPicPr>
            <p:nvPr/>
          </p:nvPicPr>
          <p:blipFill>
            <a:blip r:embed="rId7"/>
            <a:srcRect l="17121" t="26017" b="18956"/>
            <a:stretch>
              <a:fillRect/>
            </a:stretch>
          </p:blipFill>
          <p:spPr>
            <a:xfrm>
              <a:off x="0" y="0"/>
              <a:ext cx="4151893" cy="4134911"/>
            </a:xfrm>
            <a:prstGeom prst="rect">
              <a:avLst/>
            </a:prstGeom>
          </p:spPr>
        </p:pic>
      </p:grpSp>
      <p:grpSp>
        <p:nvGrpSpPr>
          <p:cNvPr id="33" name="Group 33"/>
          <p:cNvGrpSpPr/>
          <p:nvPr/>
        </p:nvGrpSpPr>
        <p:grpSpPr>
          <a:xfrm>
            <a:off x="14435029" y="6735591"/>
            <a:ext cx="3113920" cy="2830389"/>
            <a:chOff x="0" y="0"/>
            <a:chExt cx="591217" cy="537385"/>
          </a:xfrm>
        </p:grpSpPr>
        <p:sp>
          <p:nvSpPr>
            <p:cNvPr id="34" name="Freeform 34"/>
            <p:cNvSpPr/>
            <p:nvPr/>
          </p:nvSpPr>
          <p:spPr>
            <a:xfrm>
              <a:off x="0" y="0"/>
              <a:ext cx="591217" cy="537385"/>
            </a:xfrm>
            <a:custGeom>
              <a:avLst/>
              <a:gdLst/>
              <a:ahLst/>
              <a:cxnLst/>
              <a:rect l="l" t="t" r="r" b="b"/>
              <a:pathLst>
                <a:path w="591217" h="537385">
                  <a:moveTo>
                    <a:pt x="0" y="0"/>
                  </a:moveTo>
                  <a:lnTo>
                    <a:pt x="591217" y="0"/>
                  </a:lnTo>
                  <a:lnTo>
                    <a:pt x="591217" y="537385"/>
                  </a:lnTo>
                  <a:lnTo>
                    <a:pt x="0" y="537385"/>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35" name="TextBox 35"/>
            <p:cNvSpPr txBox="1"/>
            <p:nvPr/>
          </p:nvSpPr>
          <p:spPr>
            <a:xfrm>
              <a:off x="0" y="-38100"/>
              <a:ext cx="591217" cy="575485"/>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4651882" y="1396607"/>
            <a:ext cx="8984236" cy="1057275"/>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Bicubik"/>
              </a:rPr>
              <a:t>MEET OUR TEAM</a:t>
            </a:r>
          </a:p>
        </p:txBody>
      </p:sp>
      <p:sp>
        <p:nvSpPr>
          <p:cNvPr id="37" name="Freeform 37"/>
          <p:cNvSpPr/>
          <p:nvPr/>
        </p:nvSpPr>
        <p:spPr>
          <a:xfrm rot="-5400000">
            <a:off x="9023596" y="1569370"/>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8" name="Group 38"/>
          <p:cNvGrpSpPr/>
          <p:nvPr/>
        </p:nvGrpSpPr>
        <p:grpSpPr>
          <a:xfrm>
            <a:off x="14374049" y="3363238"/>
            <a:ext cx="3114195" cy="3101183"/>
            <a:chOff x="0" y="0"/>
            <a:chExt cx="4152260" cy="4134911"/>
          </a:xfrm>
        </p:grpSpPr>
        <p:pic>
          <p:nvPicPr>
            <p:cNvPr id="39" name="Picture 39"/>
            <p:cNvPicPr>
              <a:picLocks noChangeAspect="1"/>
            </p:cNvPicPr>
            <p:nvPr/>
          </p:nvPicPr>
          <p:blipFill>
            <a:blip r:embed="rId10"/>
            <a:srcRect l="14833" r="18261"/>
            <a:stretch>
              <a:fillRect/>
            </a:stretch>
          </p:blipFill>
          <p:spPr>
            <a:xfrm>
              <a:off x="0" y="0"/>
              <a:ext cx="4152260" cy="4134911"/>
            </a:xfrm>
            <a:prstGeom prst="rect">
              <a:avLst/>
            </a:prstGeom>
          </p:spPr>
        </p:pic>
      </p:grpSp>
      <p:grpSp>
        <p:nvGrpSpPr>
          <p:cNvPr id="40" name="Group 40"/>
          <p:cNvGrpSpPr/>
          <p:nvPr/>
        </p:nvGrpSpPr>
        <p:grpSpPr>
          <a:xfrm>
            <a:off x="10921153" y="6735591"/>
            <a:ext cx="3117020" cy="2830389"/>
            <a:chOff x="0" y="0"/>
            <a:chExt cx="365831" cy="332190"/>
          </a:xfrm>
        </p:grpSpPr>
        <p:sp>
          <p:nvSpPr>
            <p:cNvPr id="41" name="Freeform 41"/>
            <p:cNvSpPr/>
            <p:nvPr/>
          </p:nvSpPr>
          <p:spPr>
            <a:xfrm>
              <a:off x="0" y="0"/>
              <a:ext cx="365831" cy="332190"/>
            </a:xfrm>
            <a:custGeom>
              <a:avLst/>
              <a:gdLst/>
              <a:ahLst/>
              <a:cxnLst/>
              <a:rect l="l" t="t" r="r" b="b"/>
              <a:pathLst>
                <a:path w="365831" h="332190">
                  <a:moveTo>
                    <a:pt x="0" y="0"/>
                  </a:moveTo>
                  <a:lnTo>
                    <a:pt x="365831" y="0"/>
                  </a:lnTo>
                  <a:lnTo>
                    <a:pt x="365831" y="332190"/>
                  </a:lnTo>
                  <a:lnTo>
                    <a:pt x="0" y="332190"/>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42" name="TextBox 42"/>
            <p:cNvSpPr txBox="1"/>
            <p:nvPr/>
          </p:nvSpPr>
          <p:spPr>
            <a:xfrm>
              <a:off x="0" y="-38100"/>
              <a:ext cx="365831" cy="370290"/>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10924253" y="6880012"/>
            <a:ext cx="3125946" cy="2111375"/>
          </a:xfrm>
          <a:prstGeom prst="rect">
            <a:avLst/>
          </a:prstGeom>
        </p:spPr>
        <p:txBody>
          <a:bodyPr lIns="0" tIns="0" rIns="0" bIns="0" rtlCol="0" anchor="t">
            <a:spAutoFit/>
          </a:bodyPr>
          <a:lstStyle/>
          <a:p>
            <a:pPr algn="ctr">
              <a:lnSpc>
                <a:spcPts val="2800"/>
              </a:lnSpc>
            </a:pPr>
            <a:r>
              <a:rPr lang="en-US" sz="2000">
                <a:solidFill>
                  <a:srgbClr val="FFFFFF"/>
                </a:solidFill>
                <a:latin typeface="Open Sans Bold"/>
              </a:rPr>
              <a:t>Gurudarshan Nagaraju</a:t>
            </a:r>
          </a:p>
          <a:p>
            <a:pPr algn="ctr">
              <a:lnSpc>
                <a:spcPts val="2800"/>
              </a:lnSpc>
            </a:pPr>
            <a:endParaRPr lang="en-US" sz="2000">
              <a:solidFill>
                <a:srgbClr val="FFFFFF"/>
              </a:solidFill>
              <a:latin typeface="Open Sans Bold"/>
            </a:endParaRPr>
          </a:p>
          <a:p>
            <a:pPr algn="ctr">
              <a:lnSpc>
                <a:spcPts val="2800"/>
              </a:lnSpc>
            </a:pPr>
            <a:r>
              <a:rPr lang="en-US" sz="2000">
                <a:solidFill>
                  <a:srgbClr val="FFFFFF"/>
                </a:solidFill>
                <a:latin typeface="Open Sans Bold"/>
              </a:rPr>
              <a:t>(</a:t>
            </a:r>
            <a:r>
              <a:rPr lang="en-US" sz="2000" u="sng">
                <a:solidFill>
                  <a:srgbClr val="FFFFFF"/>
                </a:solidFill>
                <a:latin typeface="Open Sans Bold"/>
              </a:rPr>
              <a:t>Tasks</a:t>
            </a:r>
            <a:r>
              <a:rPr lang="en-US" sz="2000">
                <a:solidFill>
                  <a:srgbClr val="FFFFFF"/>
                </a:solidFill>
                <a:latin typeface="Open Sans Bold"/>
              </a:rPr>
              <a:t>)</a:t>
            </a:r>
          </a:p>
          <a:p>
            <a:pPr marL="431801" lvl="1" indent="-215900" algn="ctr">
              <a:lnSpc>
                <a:spcPts val="2800"/>
              </a:lnSpc>
              <a:buFont typeface="Arial"/>
              <a:buChar char="•"/>
            </a:pPr>
            <a:r>
              <a:rPr lang="en-US" sz="2000">
                <a:solidFill>
                  <a:srgbClr val="FFFFFF"/>
                </a:solidFill>
                <a:latin typeface="Open Sans Bold"/>
              </a:rPr>
              <a:t>My SQL Database connection</a:t>
            </a:r>
          </a:p>
          <a:p>
            <a:pPr marL="431801" lvl="1" indent="-215900" algn="ctr">
              <a:lnSpc>
                <a:spcPts val="2800"/>
              </a:lnSpc>
              <a:buFont typeface="Arial"/>
              <a:buChar char="•"/>
            </a:pPr>
            <a:r>
              <a:rPr lang="en-US" sz="2000">
                <a:solidFill>
                  <a:srgbClr val="FFFFFF"/>
                </a:solidFill>
                <a:latin typeface="Open Sans Bold"/>
              </a:rPr>
              <a:t>Data Preprocessing</a:t>
            </a:r>
          </a:p>
        </p:txBody>
      </p:sp>
      <p:sp>
        <p:nvSpPr>
          <p:cNvPr id="44" name="TextBox 44"/>
          <p:cNvSpPr txBox="1"/>
          <p:nvPr/>
        </p:nvSpPr>
        <p:spPr>
          <a:xfrm>
            <a:off x="14521802" y="6906807"/>
            <a:ext cx="2940373" cy="1749459"/>
          </a:xfrm>
          <a:prstGeom prst="rect">
            <a:avLst/>
          </a:prstGeom>
        </p:spPr>
        <p:txBody>
          <a:bodyPr lIns="0" tIns="0" rIns="0" bIns="0" rtlCol="0" anchor="t">
            <a:spAutoFit/>
          </a:bodyPr>
          <a:lstStyle/>
          <a:p>
            <a:pPr algn="ctr">
              <a:lnSpc>
                <a:spcPts val="2798"/>
              </a:lnSpc>
            </a:pPr>
            <a:r>
              <a:rPr lang="en-US" sz="1998">
                <a:solidFill>
                  <a:srgbClr val="FFFFFF"/>
                </a:solidFill>
                <a:latin typeface="Open Sans Bold"/>
              </a:rPr>
              <a:t>Chetan Bhilware</a:t>
            </a:r>
          </a:p>
          <a:p>
            <a:pPr algn="ctr">
              <a:lnSpc>
                <a:spcPts val="2798"/>
              </a:lnSpc>
            </a:pPr>
            <a:endParaRPr lang="en-US" sz="1998">
              <a:solidFill>
                <a:srgbClr val="FFFFFF"/>
              </a:solidFill>
              <a:latin typeface="Open Sans Bold"/>
            </a:endParaRPr>
          </a:p>
          <a:p>
            <a:pPr algn="ctr">
              <a:lnSpc>
                <a:spcPts val="2798"/>
              </a:lnSpc>
            </a:pPr>
            <a:r>
              <a:rPr lang="en-US" sz="1998">
                <a:solidFill>
                  <a:srgbClr val="FFFFFF"/>
                </a:solidFill>
                <a:latin typeface="Open Sans Bold"/>
              </a:rPr>
              <a:t>(</a:t>
            </a:r>
            <a:r>
              <a:rPr lang="en-US" sz="1998" u="sng">
                <a:solidFill>
                  <a:srgbClr val="FFFFFF"/>
                </a:solidFill>
                <a:latin typeface="Open Sans Bold"/>
              </a:rPr>
              <a:t>Tasks</a:t>
            </a:r>
            <a:r>
              <a:rPr lang="en-US" sz="1998">
                <a:solidFill>
                  <a:srgbClr val="FFFFFF"/>
                </a:solidFill>
                <a:latin typeface="Open Sans Bold"/>
              </a:rPr>
              <a:t>)</a:t>
            </a:r>
          </a:p>
          <a:p>
            <a:pPr marL="431514" lvl="1" indent="-215757" algn="ctr">
              <a:lnSpc>
                <a:spcPts val="2798"/>
              </a:lnSpc>
              <a:buFont typeface="Arial"/>
              <a:buChar char="•"/>
            </a:pPr>
            <a:r>
              <a:rPr lang="en-US" sz="1998">
                <a:solidFill>
                  <a:srgbClr val="FFFFFF"/>
                </a:solidFill>
                <a:latin typeface="Open Sans Bold"/>
              </a:rPr>
              <a:t>GitHub Data Extraction</a:t>
            </a:r>
          </a:p>
        </p:txBody>
      </p:sp>
      <p:sp>
        <p:nvSpPr>
          <p:cNvPr id="45" name="Slide Number Placeholder 44">
            <a:extLst>
              <a:ext uri="{FF2B5EF4-FFF2-40B4-BE49-F238E27FC236}">
                <a16:creationId xmlns:a16="http://schemas.microsoft.com/office/drawing/2014/main" id="{E0F3B51C-D116-8846-86E2-F8FD3301B07B}"/>
              </a:ext>
            </a:extLst>
          </p:cNvPr>
          <p:cNvSpPr>
            <a:spLocks noGrp="1"/>
          </p:cNvSpPr>
          <p:nvPr>
            <p:ph type="sldNum" sz="quarter" idx="12"/>
          </p:nvPr>
        </p:nvSpPr>
        <p:spPr>
          <a:xfrm>
            <a:off x="15586380" y="190500"/>
            <a:ext cx="2133600" cy="365125"/>
          </a:xfrm>
        </p:spPr>
        <p:txBody>
          <a:bodyPr/>
          <a:lstStyle/>
          <a:p>
            <a:fld id="{B6F15528-21DE-4FAA-801E-634DDDAF4B2B}" type="slidenum">
              <a:rPr lang="en-US" sz="3600" smtClean="0"/>
              <a:pPr/>
              <a:t>2</a:t>
            </a:fld>
            <a:endParaRPr lang="en-US"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44623" y="8078534"/>
            <a:ext cx="143377" cy="1179766"/>
            <a:chOff x="0" y="0"/>
            <a:chExt cx="46272" cy="380749"/>
          </a:xfrm>
        </p:grpSpPr>
        <p:sp>
          <p:nvSpPr>
            <p:cNvPr id="9" name="Freeform 9"/>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0" name="TextBox 10"/>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1761366"/>
            <a:ext cx="1053872" cy="6585871"/>
            <a:chOff x="0" y="0"/>
            <a:chExt cx="150802" cy="942391"/>
          </a:xfrm>
        </p:grpSpPr>
        <p:sp>
          <p:nvSpPr>
            <p:cNvPr id="12" name="Freeform 12"/>
            <p:cNvSpPr/>
            <p:nvPr/>
          </p:nvSpPr>
          <p:spPr>
            <a:xfrm>
              <a:off x="0" y="0"/>
              <a:ext cx="150802" cy="942391"/>
            </a:xfrm>
            <a:custGeom>
              <a:avLst/>
              <a:gdLst/>
              <a:ahLst/>
              <a:cxnLst/>
              <a:rect l="l" t="t" r="r" b="b"/>
              <a:pathLst>
                <a:path w="150802" h="942391">
                  <a:moveTo>
                    <a:pt x="0" y="0"/>
                  </a:moveTo>
                  <a:lnTo>
                    <a:pt x="150802" y="0"/>
                  </a:lnTo>
                  <a:lnTo>
                    <a:pt x="150802" y="942391"/>
                  </a:lnTo>
                  <a:lnTo>
                    <a:pt x="0" y="942391"/>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3" name="TextBox 13"/>
            <p:cNvSpPr txBox="1"/>
            <p:nvPr/>
          </p:nvSpPr>
          <p:spPr>
            <a:xfrm>
              <a:off x="0" y="-38100"/>
              <a:ext cx="150802" cy="980491"/>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5400000">
            <a:off x="9567349" y="1389335"/>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3636111" y="3002259"/>
            <a:ext cx="11970293" cy="6415404"/>
          </a:xfrm>
          <a:custGeom>
            <a:avLst/>
            <a:gdLst/>
            <a:ahLst/>
            <a:cxnLst/>
            <a:rect l="l" t="t" r="r" b="b"/>
            <a:pathLst>
              <a:path w="11970293" h="6415404">
                <a:moveTo>
                  <a:pt x="0" y="0"/>
                </a:moveTo>
                <a:lnTo>
                  <a:pt x="11970292" y="0"/>
                </a:lnTo>
                <a:lnTo>
                  <a:pt x="11970292" y="6415404"/>
                </a:lnTo>
                <a:lnTo>
                  <a:pt x="0" y="6415404"/>
                </a:lnTo>
                <a:lnTo>
                  <a:pt x="0" y="0"/>
                </a:lnTo>
                <a:close/>
              </a:path>
            </a:pathLst>
          </a:custGeom>
          <a:blipFill>
            <a:blip r:embed="rId4"/>
            <a:stretch>
              <a:fillRect t="-2477" b="-2477"/>
            </a:stretch>
          </a:blipFill>
        </p:spPr>
        <p:txBody>
          <a:bodyPr/>
          <a:lstStyle/>
          <a:p>
            <a:endParaRPr lang="en-US"/>
          </a:p>
        </p:txBody>
      </p:sp>
      <p:sp>
        <p:nvSpPr>
          <p:cNvPr id="16" name="TextBox 16"/>
          <p:cNvSpPr txBox="1"/>
          <p:nvPr/>
        </p:nvSpPr>
        <p:spPr>
          <a:xfrm>
            <a:off x="4180525" y="1233917"/>
            <a:ext cx="12028129"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WEB PAGE UI INTERFACE </a:t>
            </a:r>
          </a:p>
        </p:txBody>
      </p:sp>
      <p:sp>
        <p:nvSpPr>
          <p:cNvPr id="17" name="Freeform 17"/>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19" name="Slide Number Placeholder 18">
            <a:extLst>
              <a:ext uri="{FF2B5EF4-FFF2-40B4-BE49-F238E27FC236}">
                <a16:creationId xmlns:a16="http://schemas.microsoft.com/office/drawing/2014/main" id="{C9061689-5101-D087-BA00-34E83ED2D270}"/>
              </a:ext>
            </a:extLst>
          </p:cNvPr>
          <p:cNvSpPr>
            <a:spLocks noGrp="1"/>
          </p:cNvSpPr>
          <p:nvPr>
            <p:ph type="sldNum" sz="quarter" idx="12"/>
          </p:nvPr>
        </p:nvSpPr>
        <p:spPr>
          <a:xfrm>
            <a:off x="15697200" y="174558"/>
            <a:ext cx="2133600" cy="365125"/>
          </a:xfrm>
        </p:spPr>
        <p:txBody>
          <a:bodyPr/>
          <a:lstStyle/>
          <a:p>
            <a:fld id="{B6F15528-21DE-4FAA-801E-634DDDAF4B2B}" type="slidenum">
              <a:rPr lang="en-US" sz="3600" smtClean="0"/>
              <a:pPr/>
              <a:t>20</a:t>
            </a:fld>
            <a:endParaRPr lang="en-US"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sp>
        <p:nvSpPr>
          <p:cNvPr id="2" name="AutoShape 2"/>
          <p:cNvSpPr/>
          <p:nvPr/>
        </p:nvSpPr>
        <p:spPr>
          <a:xfrm>
            <a:off x="289120" y="2751214"/>
            <a:ext cx="2509806" cy="454435"/>
          </a:xfrm>
          <a:prstGeom prst="rect">
            <a:avLst/>
          </a:prstGeom>
          <a:solidFill>
            <a:srgbClr val="7CD4D2"/>
          </a:solidFill>
        </p:spPr>
        <p:txBody>
          <a:bodyPr/>
          <a:lstStyle/>
          <a:p>
            <a:endParaRPr lang="en-US"/>
          </a:p>
        </p:txBody>
      </p:sp>
      <p:sp>
        <p:nvSpPr>
          <p:cNvPr id="3" name="AutoShape 3"/>
          <p:cNvSpPr/>
          <p:nvPr/>
        </p:nvSpPr>
        <p:spPr>
          <a:xfrm>
            <a:off x="2798927" y="2751214"/>
            <a:ext cx="2509806" cy="454435"/>
          </a:xfrm>
          <a:prstGeom prst="rect">
            <a:avLst/>
          </a:prstGeom>
          <a:solidFill>
            <a:srgbClr val="4AB1B4"/>
          </a:solidFill>
        </p:spPr>
        <p:txBody>
          <a:bodyPr/>
          <a:lstStyle/>
          <a:p>
            <a:endParaRPr lang="en-US"/>
          </a:p>
        </p:txBody>
      </p:sp>
      <p:sp>
        <p:nvSpPr>
          <p:cNvPr id="4" name="AutoShape 4"/>
          <p:cNvSpPr/>
          <p:nvPr/>
        </p:nvSpPr>
        <p:spPr>
          <a:xfrm>
            <a:off x="5308733" y="2751214"/>
            <a:ext cx="2509806" cy="454435"/>
          </a:xfrm>
          <a:prstGeom prst="rect">
            <a:avLst/>
          </a:prstGeom>
          <a:solidFill>
            <a:srgbClr val="37C9EF"/>
          </a:solidFill>
        </p:spPr>
        <p:txBody>
          <a:bodyPr/>
          <a:lstStyle/>
          <a:p>
            <a:endParaRPr lang="en-US"/>
          </a:p>
        </p:txBody>
      </p:sp>
      <p:sp>
        <p:nvSpPr>
          <p:cNvPr id="5" name="AutoShape 5"/>
          <p:cNvSpPr/>
          <p:nvPr/>
        </p:nvSpPr>
        <p:spPr>
          <a:xfrm>
            <a:off x="7818540" y="2751214"/>
            <a:ext cx="2509806" cy="454435"/>
          </a:xfrm>
          <a:prstGeom prst="rect">
            <a:avLst/>
          </a:prstGeom>
          <a:solidFill>
            <a:srgbClr val="2C92D5"/>
          </a:solidFill>
        </p:spPr>
        <p:txBody>
          <a:bodyPr/>
          <a:lstStyle/>
          <a:p>
            <a:endParaRPr lang="en-US"/>
          </a:p>
        </p:txBody>
      </p:sp>
      <p:sp>
        <p:nvSpPr>
          <p:cNvPr id="6" name="AutoShape 6"/>
          <p:cNvSpPr/>
          <p:nvPr/>
        </p:nvSpPr>
        <p:spPr>
          <a:xfrm>
            <a:off x="10328346" y="2751214"/>
            <a:ext cx="2509806" cy="454435"/>
          </a:xfrm>
          <a:prstGeom prst="rect">
            <a:avLst/>
          </a:prstGeom>
          <a:solidFill>
            <a:srgbClr val="13538A"/>
          </a:solidFill>
        </p:spPr>
        <p:txBody>
          <a:bodyPr/>
          <a:lstStyle/>
          <a:p>
            <a:endParaRPr lang="en-US"/>
          </a:p>
        </p:txBody>
      </p:sp>
      <p:sp>
        <p:nvSpPr>
          <p:cNvPr id="7" name="AutoShape 7"/>
          <p:cNvSpPr/>
          <p:nvPr/>
        </p:nvSpPr>
        <p:spPr>
          <a:xfrm>
            <a:off x="12838153" y="2751214"/>
            <a:ext cx="2509806" cy="454435"/>
          </a:xfrm>
          <a:prstGeom prst="rect">
            <a:avLst/>
          </a:prstGeom>
          <a:solidFill>
            <a:srgbClr val="01204C"/>
          </a:solidFill>
        </p:spPr>
        <p:txBody>
          <a:bodyPr/>
          <a:lstStyle/>
          <a:p>
            <a:endParaRPr lang="en-US"/>
          </a:p>
        </p:txBody>
      </p:sp>
      <p:grpSp>
        <p:nvGrpSpPr>
          <p:cNvPr id="8" name="Group 8"/>
          <p:cNvGrpSpPr/>
          <p:nvPr/>
        </p:nvGrpSpPr>
        <p:grpSpPr>
          <a:xfrm>
            <a:off x="152780" y="3703445"/>
            <a:ext cx="3087717" cy="1593329"/>
            <a:chOff x="0" y="0"/>
            <a:chExt cx="4116957" cy="2124438"/>
          </a:xfrm>
        </p:grpSpPr>
        <p:sp>
          <p:nvSpPr>
            <p:cNvPr id="9" name="TextBox 9"/>
            <p:cNvSpPr txBox="1"/>
            <p:nvPr/>
          </p:nvSpPr>
          <p:spPr>
            <a:xfrm>
              <a:off x="0" y="750571"/>
              <a:ext cx="4116957" cy="1373868"/>
            </a:xfrm>
            <a:prstGeom prst="rect">
              <a:avLst/>
            </a:prstGeom>
          </p:spPr>
          <p:txBody>
            <a:bodyPr lIns="0" tIns="0" rIns="0" bIns="0" rtlCol="0" anchor="t">
              <a:spAutoFit/>
            </a:bodyPr>
            <a:lstStyle/>
            <a:p>
              <a:pPr algn="ctr">
                <a:lnSpc>
                  <a:spcPts val="4226"/>
                </a:lnSpc>
              </a:pPr>
              <a:r>
                <a:rPr lang="en-US" sz="2817" spc="84">
                  <a:solidFill>
                    <a:srgbClr val="FFFFFF"/>
                  </a:solidFill>
                  <a:latin typeface="Aileron"/>
                </a:rPr>
                <a:t>Import Necessary Modules</a:t>
              </a:r>
            </a:p>
          </p:txBody>
        </p:sp>
        <p:sp>
          <p:nvSpPr>
            <p:cNvPr id="10" name="TextBox 10"/>
            <p:cNvSpPr txBox="1"/>
            <p:nvPr/>
          </p:nvSpPr>
          <p:spPr>
            <a:xfrm>
              <a:off x="0" y="-47625"/>
              <a:ext cx="4116957" cy="522572"/>
            </a:xfrm>
            <a:prstGeom prst="rect">
              <a:avLst/>
            </a:prstGeom>
          </p:spPr>
          <p:txBody>
            <a:bodyPr lIns="0" tIns="0" rIns="0" bIns="0" rtlCol="0" anchor="t">
              <a:spAutoFit/>
            </a:bodyPr>
            <a:lstStyle/>
            <a:p>
              <a:pPr marL="0" lvl="0" indent="0" algn="ctr">
                <a:lnSpc>
                  <a:spcPts val="3327"/>
                </a:lnSpc>
              </a:pPr>
              <a:r>
                <a:rPr lang="en-US" sz="2376" u="none" spc="92">
                  <a:solidFill>
                    <a:srgbClr val="FFFFFF"/>
                  </a:solidFill>
                  <a:latin typeface="Aileron Bold"/>
                </a:rPr>
                <a:t>Stage 1</a:t>
              </a:r>
            </a:p>
          </p:txBody>
        </p:sp>
      </p:grpSp>
      <p:grpSp>
        <p:nvGrpSpPr>
          <p:cNvPr id="11" name="Group 11"/>
          <p:cNvGrpSpPr/>
          <p:nvPr/>
        </p:nvGrpSpPr>
        <p:grpSpPr>
          <a:xfrm>
            <a:off x="2770076" y="877865"/>
            <a:ext cx="2872738" cy="1593329"/>
            <a:chOff x="0" y="0"/>
            <a:chExt cx="3830317" cy="2124438"/>
          </a:xfrm>
        </p:grpSpPr>
        <p:sp>
          <p:nvSpPr>
            <p:cNvPr id="12" name="TextBox 12"/>
            <p:cNvSpPr txBox="1"/>
            <p:nvPr/>
          </p:nvSpPr>
          <p:spPr>
            <a:xfrm>
              <a:off x="0" y="750571"/>
              <a:ext cx="3830317" cy="1373868"/>
            </a:xfrm>
            <a:prstGeom prst="rect">
              <a:avLst/>
            </a:prstGeom>
          </p:spPr>
          <p:txBody>
            <a:bodyPr lIns="0" tIns="0" rIns="0" bIns="0" rtlCol="0" anchor="t">
              <a:spAutoFit/>
            </a:bodyPr>
            <a:lstStyle/>
            <a:p>
              <a:pPr algn="ctr">
                <a:lnSpc>
                  <a:spcPts val="4226"/>
                </a:lnSpc>
              </a:pPr>
              <a:r>
                <a:rPr lang="en-US" sz="2817" spc="84">
                  <a:solidFill>
                    <a:srgbClr val="FFFFFF"/>
                  </a:solidFill>
                  <a:latin typeface="Aileron"/>
                </a:rPr>
                <a:t>Flask App Initialization</a:t>
              </a:r>
            </a:p>
          </p:txBody>
        </p:sp>
        <p:sp>
          <p:nvSpPr>
            <p:cNvPr id="13" name="TextBox 13"/>
            <p:cNvSpPr txBox="1"/>
            <p:nvPr/>
          </p:nvSpPr>
          <p:spPr>
            <a:xfrm>
              <a:off x="0" y="-47625"/>
              <a:ext cx="3830317" cy="522572"/>
            </a:xfrm>
            <a:prstGeom prst="rect">
              <a:avLst/>
            </a:prstGeom>
          </p:spPr>
          <p:txBody>
            <a:bodyPr lIns="0" tIns="0" rIns="0" bIns="0" rtlCol="0" anchor="t">
              <a:spAutoFit/>
            </a:bodyPr>
            <a:lstStyle/>
            <a:p>
              <a:pPr marL="0" lvl="0" indent="0" algn="ctr">
                <a:lnSpc>
                  <a:spcPts val="3327"/>
                </a:lnSpc>
              </a:pPr>
              <a:r>
                <a:rPr lang="en-US" sz="2376" u="none" spc="92">
                  <a:solidFill>
                    <a:srgbClr val="FFFFFF"/>
                  </a:solidFill>
                  <a:latin typeface="Aileron Bold"/>
                </a:rPr>
                <a:t>Stage 2</a:t>
              </a:r>
            </a:p>
          </p:txBody>
        </p:sp>
      </p:grpSp>
      <p:grpSp>
        <p:nvGrpSpPr>
          <p:cNvPr id="14" name="Group 14"/>
          <p:cNvGrpSpPr/>
          <p:nvPr/>
        </p:nvGrpSpPr>
        <p:grpSpPr>
          <a:xfrm>
            <a:off x="5461348" y="3538689"/>
            <a:ext cx="2509806" cy="1593329"/>
            <a:chOff x="0" y="0"/>
            <a:chExt cx="3346409" cy="2124438"/>
          </a:xfrm>
        </p:grpSpPr>
        <p:sp>
          <p:nvSpPr>
            <p:cNvPr id="15" name="TextBox 15"/>
            <p:cNvSpPr txBox="1"/>
            <p:nvPr/>
          </p:nvSpPr>
          <p:spPr>
            <a:xfrm>
              <a:off x="0" y="750571"/>
              <a:ext cx="3346409" cy="1373868"/>
            </a:xfrm>
            <a:prstGeom prst="rect">
              <a:avLst/>
            </a:prstGeom>
          </p:spPr>
          <p:txBody>
            <a:bodyPr lIns="0" tIns="0" rIns="0" bIns="0" rtlCol="0" anchor="t">
              <a:spAutoFit/>
            </a:bodyPr>
            <a:lstStyle/>
            <a:p>
              <a:pPr algn="ctr">
                <a:lnSpc>
                  <a:spcPts val="4226"/>
                </a:lnSpc>
              </a:pPr>
              <a:r>
                <a:rPr lang="en-US" sz="2817" spc="84">
                  <a:solidFill>
                    <a:srgbClr val="FFFFFF"/>
                  </a:solidFill>
                  <a:latin typeface="Aileron"/>
                </a:rPr>
                <a:t>Session Management</a:t>
              </a:r>
            </a:p>
          </p:txBody>
        </p:sp>
        <p:sp>
          <p:nvSpPr>
            <p:cNvPr id="16" name="TextBox 16"/>
            <p:cNvSpPr txBox="1"/>
            <p:nvPr/>
          </p:nvSpPr>
          <p:spPr>
            <a:xfrm>
              <a:off x="0" y="-47625"/>
              <a:ext cx="3346409" cy="522572"/>
            </a:xfrm>
            <a:prstGeom prst="rect">
              <a:avLst/>
            </a:prstGeom>
          </p:spPr>
          <p:txBody>
            <a:bodyPr lIns="0" tIns="0" rIns="0" bIns="0" rtlCol="0" anchor="t">
              <a:spAutoFit/>
            </a:bodyPr>
            <a:lstStyle/>
            <a:p>
              <a:pPr marL="0" lvl="0" indent="0" algn="ctr">
                <a:lnSpc>
                  <a:spcPts val="3327"/>
                </a:lnSpc>
              </a:pPr>
              <a:r>
                <a:rPr lang="en-US" sz="2376" u="none" spc="92">
                  <a:solidFill>
                    <a:srgbClr val="FFFFFF"/>
                  </a:solidFill>
                  <a:latin typeface="Aileron Bold"/>
                </a:rPr>
                <a:t>Stage 3</a:t>
              </a:r>
            </a:p>
          </p:txBody>
        </p:sp>
      </p:grpSp>
      <p:grpSp>
        <p:nvGrpSpPr>
          <p:cNvPr id="17" name="Group 17"/>
          <p:cNvGrpSpPr/>
          <p:nvPr/>
        </p:nvGrpSpPr>
        <p:grpSpPr>
          <a:xfrm>
            <a:off x="7185876" y="739288"/>
            <a:ext cx="3947636" cy="1593329"/>
            <a:chOff x="0" y="0"/>
            <a:chExt cx="5263515" cy="2124438"/>
          </a:xfrm>
        </p:grpSpPr>
        <p:sp>
          <p:nvSpPr>
            <p:cNvPr id="18" name="TextBox 18"/>
            <p:cNvSpPr txBox="1"/>
            <p:nvPr/>
          </p:nvSpPr>
          <p:spPr>
            <a:xfrm>
              <a:off x="0" y="750571"/>
              <a:ext cx="5263515" cy="1373868"/>
            </a:xfrm>
            <a:prstGeom prst="rect">
              <a:avLst/>
            </a:prstGeom>
          </p:spPr>
          <p:txBody>
            <a:bodyPr lIns="0" tIns="0" rIns="0" bIns="0" rtlCol="0" anchor="t">
              <a:spAutoFit/>
            </a:bodyPr>
            <a:lstStyle/>
            <a:p>
              <a:pPr algn="ctr">
                <a:lnSpc>
                  <a:spcPts val="4226"/>
                </a:lnSpc>
              </a:pPr>
              <a:r>
                <a:rPr lang="en-US" sz="2817" spc="84">
                  <a:solidFill>
                    <a:srgbClr val="FFFFFF"/>
                  </a:solidFill>
                  <a:latin typeface="Aileron"/>
                </a:rPr>
                <a:t>Login Route (/login)</a:t>
              </a:r>
            </a:p>
            <a:p>
              <a:pPr algn="ctr">
                <a:lnSpc>
                  <a:spcPts val="4226"/>
                </a:lnSpc>
              </a:pPr>
              <a:r>
                <a:rPr lang="en-US" sz="2817" spc="84">
                  <a:solidFill>
                    <a:srgbClr val="FFFFFF"/>
                  </a:solidFill>
                  <a:latin typeface="Aileron"/>
                </a:rPr>
                <a:t>Logout Route (/logout)</a:t>
              </a:r>
            </a:p>
          </p:txBody>
        </p:sp>
        <p:sp>
          <p:nvSpPr>
            <p:cNvPr id="19" name="TextBox 19"/>
            <p:cNvSpPr txBox="1"/>
            <p:nvPr/>
          </p:nvSpPr>
          <p:spPr>
            <a:xfrm>
              <a:off x="0" y="-47625"/>
              <a:ext cx="5263515" cy="522572"/>
            </a:xfrm>
            <a:prstGeom prst="rect">
              <a:avLst/>
            </a:prstGeom>
          </p:spPr>
          <p:txBody>
            <a:bodyPr lIns="0" tIns="0" rIns="0" bIns="0" rtlCol="0" anchor="t">
              <a:spAutoFit/>
            </a:bodyPr>
            <a:lstStyle/>
            <a:p>
              <a:pPr marL="0" lvl="0" indent="0" algn="ctr">
                <a:lnSpc>
                  <a:spcPts val="3327"/>
                </a:lnSpc>
              </a:pPr>
              <a:r>
                <a:rPr lang="en-US" sz="2376" u="none" spc="92">
                  <a:solidFill>
                    <a:srgbClr val="FFFFFF"/>
                  </a:solidFill>
                  <a:latin typeface="Aileron Bold"/>
                </a:rPr>
                <a:t>Stage 4</a:t>
              </a:r>
            </a:p>
          </p:txBody>
        </p:sp>
      </p:grpSp>
      <p:grpSp>
        <p:nvGrpSpPr>
          <p:cNvPr id="20" name="Group 20"/>
          <p:cNvGrpSpPr/>
          <p:nvPr/>
        </p:nvGrpSpPr>
        <p:grpSpPr>
          <a:xfrm>
            <a:off x="10126450" y="3538689"/>
            <a:ext cx="2913599" cy="1593329"/>
            <a:chOff x="0" y="0"/>
            <a:chExt cx="3884799" cy="2124438"/>
          </a:xfrm>
        </p:grpSpPr>
        <p:sp>
          <p:nvSpPr>
            <p:cNvPr id="21" name="TextBox 21"/>
            <p:cNvSpPr txBox="1"/>
            <p:nvPr/>
          </p:nvSpPr>
          <p:spPr>
            <a:xfrm>
              <a:off x="0" y="750571"/>
              <a:ext cx="3884799" cy="1373868"/>
            </a:xfrm>
            <a:prstGeom prst="rect">
              <a:avLst/>
            </a:prstGeom>
          </p:spPr>
          <p:txBody>
            <a:bodyPr lIns="0" tIns="0" rIns="0" bIns="0" rtlCol="0" anchor="t">
              <a:spAutoFit/>
            </a:bodyPr>
            <a:lstStyle/>
            <a:p>
              <a:pPr algn="ctr">
                <a:lnSpc>
                  <a:spcPts val="4226"/>
                </a:lnSpc>
              </a:pPr>
              <a:r>
                <a:rPr lang="en-US" sz="2817" spc="84">
                  <a:solidFill>
                    <a:srgbClr val="FFFFFF"/>
                  </a:solidFill>
                  <a:latin typeface="Aileron"/>
                </a:rPr>
                <a:t>Search Route (/search)</a:t>
              </a:r>
            </a:p>
          </p:txBody>
        </p:sp>
        <p:sp>
          <p:nvSpPr>
            <p:cNvPr id="22" name="TextBox 22"/>
            <p:cNvSpPr txBox="1"/>
            <p:nvPr/>
          </p:nvSpPr>
          <p:spPr>
            <a:xfrm>
              <a:off x="0" y="-47625"/>
              <a:ext cx="3884799" cy="522572"/>
            </a:xfrm>
            <a:prstGeom prst="rect">
              <a:avLst/>
            </a:prstGeom>
          </p:spPr>
          <p:txBody>
            <a:bodyPr lIns="0" tIns="0" rIns="0" bIns="0" rtlCol="0" anchor="t">
              <a:spAutoFit/>
            </a:bodyPr>
            <a:lstStyle/>
            <a:p>
              <a:pPr marL="0" lvl="0" indent="0" algn="ctr">
                <a:lnSpc>
                  <a:spcPts val="3327"/>
                </a:lnSpc>
              </a:pPr>
              <a:r>
                <a:rPr lang="en-US" sz="2376" u="none" spc="92">
                  <a:solidFill>
                    <a:srgbClr val="FFFFFF"/>
                  </a:solidFill>
                  <a:latin typeface="Aileron Bold"/>
                </a:rPr>
                <a:t>Stage 5</a:t>
              </a:r>
            </a:p>
          </p:txBody>
        </p:sp>
      </p:grpSp>
      <p:grpSp>
        <p:nvGrpSpPr>
          <p:cNvPr id="23" name="Group 23"/>
          <p:cNvGrpSpPr/>
          <p:nvPr/>
        </p:nvGrpSpPr>
        <p:grpSpPr>
          <a:xfrm>
            <a:off x="12838153" y="1414591"/>
            <a:ext cx="2509806" cy="1056603"/>
            <a:chOff x="0" y="0"/>
            <a:chExt cx="3346409" cy="1408803"/>
          </a:xfrm>
        </p:grpSpPr>
        <p:sp>
          <p:nvSpPr>
            <p:cNvPr id="24" name="TextBox 24"/>
            <p:cNvSpPr txBox="1"/>
            <p:nvPr/>
          </p:nvSpPr>
          <p:spPr>
            <a:xfrm>
              <a:off x="0" y="750571"/>
              <a:ext cx="3346409" cy="658233"/>
            </a:xfrm>
            <a:prstGeom prst="rect">
              <a:avLst/>
            </a:prstGeom>
          </p:spPr>
          <p:txBody>
            <a:bodyPr lIns="0" tIns="0" rIns="0" bIns="0" rtlCol="0" anchor="t">
              <a:spAutoFit/>
            </a:bodyPr>
            <a:lstStyle/>
            <a:p>
              <a:pPr algn="ctr">
                <a:lnSpc>
                  <a:spcPts val="4226"/>
                </a:lnSpc>
              </a:pPr>
              <a:r>
                <a:rPr lang="en-US" sz="2817" spc="84">
                  <a:solidFill>
                    <a:srgbClr val="FFFFFF"/>
                  </a:solidFill>
                  <a:latin typeface="Aileron"/>
                </a:rPr>
                <a:t>Index Route (/)</a:t>
              </a:r>
            </a:p>
          </p:txBody>
        </p:sp>
        <p:sp>
          <p:nvSpPr>
            <p:cNvPr id="25" name="TextBox 25"/>
            <p:cNvSpPr txBox="1"/>
            <p:nvPr/>
          </p:nvSpPr>
          <p:spPr>
            <a:xfrm>
              <a:off x="0" y="-47625"/>
              <a:ext cx="3346409" cy="522572"/>
            </a:xfrm>
            <a:prstGeom prst="rect">
              <a:avLst/>
            </a:prstGeom>
          </p:spPr>
          <p:txBody>
            <a:bodyPr lIns="0" tIns="0" rIns="0" bIns="0" rtlCol="0" anchor="t">
              <a:spAutoFit/>
            </a:bodyPr>
            <a:lstStyle/>
            <a:p>
              <a:pPr marL="0" lvl="0" indent="0" algn="ctr">
                <a:lnSpc>
                  <a:spcPts val="3327"/>
                </a:lnSpc>
              </a:pPr>
              <a:r>
                <a:rPr lang="en-US" sz="2376" u="none" spc="92">
                  <a:solidFill>
                    <a:srgbClr val="FFFFFF"/>
                  </a:solidFill>
                  <a:latin typeface="Aileron Bold"/>
                </a:rPr>
                <a:t>Stage 6</a:t>
              </a:r>
            </a:p>
          </p:txBody>
        </p:sp>
      </p:grpSp>
      <p:sp>
        <p:nvSpPr>
          <p:cNvPr id="26" name="Freeform 26"/>
          <p:cNvSpPr/>
          <p:nvPr/>
        </p:nvSpPr>
        <p:spPr>
          <a:xfrm rot="-10800000">
            <a:off x="1478939" y="2692044"/>
            <a:ext cx="305230" cy="264024"/>
          </a:xfrm>
          <a:custGeom>
            <a:avLst/>
            <a:gdLst/>
            <a:ahLst/>
            <a:cxnLst/>
            <a:rect l="l" t="t" r="r" b="b"/>
            <a:pathLst>
              <a:path w="305230" h="264024">
                <a:moveTo>
                  <a:pt x="0" y="0"/>
                </a:moveTo>
                <a:lnTo>
                  <a:pt x="305230" y="0"/>
                </a:lnTo>
                <a:lnTo>
                  <a:pt x="305230" y="264024"/>
                </a:lnTo>
                <a:lnTo>
                  <a:pt x="0" y="26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Freeform 27"/>
          <p:cNvSpPr/>
          <p:nvPr/>
        </p:nvSpPr>
        <p:spPr>
          <a:xfrm>
            <a:off x="3901215" y="2496247"/>
            <a:ext cx="305230" cy="264024"/>
          </a:xfrm>
          <a:custGeom>
            <a:avLst/>
            <a:gdLst/>
            <a:ahLst/>
            <a:cxnLst/>
            <a:rect l="l" t="t" r="r" b="b"/>
            <a:pathLst>
              <a:path w="305230" h="264024">
                <a:moveTo>
                  <a:pt x="0" y="0"/>
                </a:moveTo>
                <a:lnTo>
                  <a:pt x="305230" y="0"/>
                </a:lnTo>
                <a:lnTo>
                  <a:pt x="305230" y="264024"/>
                </a:lnTo>
                <a:lnTo>
                  <a:pt x="0" y="2640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rot="-10800000">
            <a:off x="6411021" y="3196593"/>
            <a:ext cx="305230" cy="264024"/>
          </a:xfrm>
          <a:custGeom>
            <a:avLst/>
            <a:gdLst/>
            <a:ahLst/>
            <a:cxnLst/>
            <a:rect l="l" t="t" r="r" b="b"/>
            <a:pathLst>
              <a:path w="305230" h="264024">
                <a:moveTo>
                  <a:pt x="0" y="0"/>
                </a:moveTo>
                <a:lnTo>
                  <a:pt x="305230" y="0"/>
                </a:lnTo>
                <a:lnTo>
                  <a:pt x="305230" y="264024"/>
                </a:lnTo>
                <a:lnTo>
                  <a:pt x="0" y="2640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rot="-10800000">
            <a:off x="11430634" y="3196593"/>
            <a:ext cx="305230" cy="264024"/>
          </a:xfrm>
          <a:custGeom>
            <a:avLst/>
            <a:gdLst/>
            <a:ahLst/>
            <a:cxnLst/>
            <a:rect l="l" t="t" r="r" b="b"/>
            <a:pathLst>
              <a:path w="305230" h="264024">
                <a:moveTo>
                  <a:pt x="0" y="0"/>
                </a:moveTo>
                <a:lnTo>
                  <a:pt x="305230" y="0"/>
                </a:lnTo>
                <a:lnTo>
                  <a:pt x="305230" y="264024"/>
                </a:lnTo>
                <a:lnTo>
                  <a:pt x="0" y="2640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8920828" y="2496247"/>
            <a:ext cx="305230" cy="264024"/>
          </a:xfrm>
          <a:custGeom>
            <a:avLst/>
            <a:gdLst/>
            <a:ahLst/>
            <a:cxnLst/>
            <a:rect l="l" t="t" r="r" b="b"/>
            <a:pathLst>
              <a:path w="305230" h="264024">
                <a:moveTo>
                  <a:pt x="0" y="0"/>
                </a:moveTo>
                <a:lnTo>
                  <a:pt x="305230" y="0"/>
                </a:lnTo>
                <a:lnTo>
                  <a:pt x="305230" y="264024"/>
                </a:lnTo>
                <a:lnTo>
                  <a:pt x="0" y="2640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31"/>
          <p:cNvSpPr/>
          <p:nvPr/>
        </p:nvSpPr>
        <p:spPr>
          <a:xfrm>
            <a:off x="13940441" y="2496247"/>
            <a:ext cx="305230" cy="264024"/>
          </a:xfrm>
          <a:custGeom>
            <a:avLst/>
            <a:gdLst/>
            <a:ahLst/>
            <a:cxnLst/>
            <a:rect l="l" t="t" r="r" b="b"/>
            <a:pathLst>
              <a:path w="305230" h="264024">
                <a:moveTo>
                  <a:pt x="0" y="0"/>
                </a:moveTo>
                <a:lnTo>
                  <a:pt x="305230" y="0"/>
                </a:lnTo>
                <a:lnTo>
                  <a:pt x="305230" y="264024"/>
                </a:lnTo>
                <a:lnTo>
                  <a:pt x="0" y="2640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2" name="AutoShape 32"/>
          <p:cNvSpPr/>
          <p:nvPr/>
        </p:nvSpPr>
        <p:spPr>
          <a:xfrm>
            <a:off x="8180421" y="7808086"/>
            <a:ext cx="2439637" cy="441730"/>
          </a:xfrm>
          <a:prstGeom prst="rect">
            <a:avLst/>
          </a:prstGeom>
          <a:solidFill>
            <a:srgbClr val="4AB1B4"/>
          </a:solidFill>
        </p:spPr>
        <p:txBody>
          <a:bodyPr/>
          <a:lstStyle/>
          <a:p>
            <a:endParaRPr lang="en-US"/>
          </a:p>
        </p:txBody>
      </p:sp>
      <p:sp>
        <p:nvSpPr>
          <p:cNvPr id="33" name="AutoShape 33"/>
          <p:cNvSpPr/>
          <p:nvPr/>
        </p:nvSpPr>
        <p:spPr>
          <a:xfrm>
            <a:off x="10620058" y="7808086"/>
            <a:ext cx="2439637" cy="441730"/>
          </a:xfrm>
          <a:prstGeom prst="rect">
            <a:avLst/>
          </a:prstGeom>
          <a:solidFill>
            <a:srgbClr val="37C9EF"/>
          </a:solidFill>
        </p:spPr>
        <p:txBody>
          <a:bodyPr/>
          <a:lstStyle/>
          <a:p>
            <a:endParaRPr lang="en-US"/>
          </a:p>
        </p:txBody>
      </p:sp>
      <p:sp>
        <p:nvSpPr>
          <p:cNvPr id="34" name="AutoShape 34"/>
          <p:cNvSpPr/>
          <p:nvPr/>
        </p:nvSpPr>
        <p:spPr>
          <a:xfrm>
            <a:off x="13059695" y="7808086"/>
            <a:ext cx="2439637" cy="441730"/>
          </a:xfrm>
          <a:prstGeom prst="rect">
            <a:avLst/>
          </a:prstGeom>
          <a:solidFill>
            <a:srgbClr val="2C92D5"/>
          </a:solidFill>
        </p:spPr>
        <p:txBody>
          <a:bodyPr/>
          <a:lstStyle/>
          <a:p>
            <a:endParaRPr lang="en-US"/>
          </a:p>
        </p:txBody>
      </p:sp>
      <p:sp>
        <p:nvSpPr>
          <p:cNvPr id="35" name="AutoShape 35"/>
          <p:cNvSpPr/>
          <p:nvPr/>
        </p:nvSpPr>
        <p:spPr>
          <a:xfrm>
            <a:off x="15499332" y="7808086"/>
            <a:ext cx="2439637" cy="441730"/>
          </a:xfrm>
          <a:prstGeom prst="rect">
            <a:avLst/>
          </a:prstGeom>
          <a:solidFill>
            <a:srgbClr val="13538A"/>
          </a:solidFill>
        </p:spPr>
        <p:txBody>
          <a:bodyPr/>
          <a:lstStyle/>
          <a:p>
            <a:endParaRPr lang="en-US"/>
          </a:p>
        </p:txBody>
      </p:sp>
      <p:grpSp>
        <p:nvGrpSpPr>
          <p:cNvPr id="36" name="Group 36"/>
          <p:cNvGrpSpPr/>
          <p:nvPr/>
        </p:nvGrpSpPr>
        <p:grpSpPr>
          <a:xfrm>
            <a:off x="6563636" y="5987112"/>
            <a:ext cx="4381162" cy="1548782"/>
            <a:chOff x="0" y="0"/>
            <a:chExt cx="5841549" cy="2065043"/>
          </a:xfrm>
        </p:grpSpPr>
        <p:sp>
          <p:nvSpPr>
            <p:cNvPr id="37" name="TextBox 37"/>
            <p:cNvSpPr txBox="1"/>
            <p:nvPr/>
          </p:nvSpPr>
          <p:spPr>
            <a:xfrm>
              <a:off x="0" y="727189"/>
              <a:ext cx="5841549" cy="1337853"/>
            </a:xfrm>
            <a:prstGeom prst="rect">
              <a:avLst/>
            </a:prstGeom>
          </p:spPr>
          <p:txBody>
            <a:bodyPr lIns="0" tIns="0" rIns="0" bIns="0" rtlCol="0" anchor="t">
              <a:spAutoFit/>
            </a:bodyPr>
            <a:lstStyle/>
            <a:p>
              <a:pPr algn="ctr">
                <a:lnSpc>
                  <a:spcPts val="4108"/>
                </a:lnSpc>
              </a:pPr>
              <a:r>
                <a:rPr lang="en-US" sz="2738" spc="82">
                  <a:solidFill>
                    <a:srgbClr val="FFFFFF"/>
                  </a:solidFill>
                  <a:latin typeface="Aileron"/>
                </a:rPr>
                <a:t>Technical Recruiter Route (/technicalrecruiter):</a:t>
              </a:r>
            </a:p>
          </p:txBody>
        </p:sp>
        <p:sp>
          <p:nvSpPr>
            <p:cNvPr id="38" name="TextBox 38"/>
            <p:cNvSpPr txBox="1"/>
            <p:nvPr/>
          </p:nvSpPr>
          <p:spPr>
            <a:xfrm>
              <a:off x="0" y="-47625"/>
              <a:ext cx="5841549" cy="509294"/>
            </a:xfrm>
            <a:prstGeom prst="rect">
              <a:avLst/>
            </a:prstGeom>
          </p:spPr>
          <p:txBody>
            <a:bodyPr lIns="0" tIns="0" rIns="0" bIns="0" rtlCol="0" anchor="t">
              <a:spAutoFit/>
            </a:bodyPr>
            <a:lstStyle/>
            <a:p>
              <a:pPr marL="0" lvl="0" indent="0" algn="ctr">
                <a:lnSpc>
                  <a:spcPts val="3234"/>
                </a:lnSpc>
              </a:pPr>
              <a:r>
                <a:rPr lang="en-US" sz="2310" u="none" spc="90">
                  <a:solidFill>
                    <a:srgbClr val="FFFFFF"/>
                  </a:solidFill>
                  <a:latin typeface="Aileron Bold"/>
                </a:rPr>
                <a:t>Stage 7</a:t>
              </a:r>
            </a:p>
          </p:txBody>
        </p:sp>
      </p:grpSp>
      <p:grpSp>
        <p:nvGrpSpPr>
          <p:cNvPr id="39" name="Group 39"/>
          <p:cNvGrpSpPr/>
          <p:nvPr/>
        </p:nvGrpSpPr>
        <p:grpSpPr>
          <a:xfrm>
            <a:off x="8582087" y="8573544"/>
            <a:ext cx="5058338" cy="1548782"/>
            <a:chOff x="0" y="0"/>
            <a:chExt cx="6744450" cy="2065043"/>
          </a:xfrm>
        </p:grpSpPr>
        <p:sp>
          <p:nvSpPr>
            <p:cNvPr id="40" name="TextBox 40"/>
            <p:cNvSpPr txBox="1"/>
            <p:nvPr/>
          </p:nvSpPr>
          <p:spPr>
            <a:xfrm>
              <a:off x="0" y="727189"/>
              <a:ext cx="6744450" cy="1337853"/>
            </a:xfrm>
            <a:prstGeom prst="rect">
              <a:avLst/>
            </a:prstGeom>
          </p:spPr>
          <p:txBody>
            <a:bodyPr lIns="0" tIns="0" rIns="0" bIns="0" rtlCol="0" anchor="t">
              <a:spAutoFit/>
            </a:bodyPr>
            <a:lstStyle/>
            <a:p>
              <a:pPr algn="ctr">
                <a:lnSpc>
                  <a:spcPts val="4108"/>
                </a:lnSpc>
              </a:pPr>
              <a:r>
                <a:rPr lang="en-US" sz="2738" spc="82">
                  <a:solidFill>
                    <a:srgbClr val="FFFFFF"/>
                  </a:solidFill>
                  <a:latin typeface="Aileron"/>
                </a:rPr>
                <a:t>Human Resource Page Route (/humanresourcepage)</a:t>
              </a:r>
            </a:p>
          </p:txBody>
        </p:sp>
        <p:sp>
          <p:nvSpPr>
            <p:cNvPr id="41" name="TextBox 41"/>
            <p:cNvSpPr txBox="1"/>
            <p:nvPr/>
          </p:nvSpPr>
          <p:spPr>
            <a:xfrm>
              <a:off x="0" y="-47625"/>
              <a:ext cx="6744450" cy="509294"/>
            </a:xfrm>
            <a:prstGeom prst="rect">
              <a:avLst/>
            </a:prstGeom>
          </p:spPr>
          <p:txBody>
            <a:bodyPr lIns="0" tIns="0" rIns="0" bIns="0" rtlCol="0" anchor="t">
              <a:spAutoFit/>
            </a:bodyPr>
            <a:lstStyle/>
            <a:p>
              <a:pPr marL="0" lvl="0" indent="0" algn="ctr">
                <a:lnSpc>
                  <a:spcPts val="3234"/>
                </a:lnSpc>
              </a:pPr>
              <a:r>
                <a:rPr lang="en-US" sz="2310" u="none" spc="90">
                  <a:solidFill>
                    <a:srgbClr val="FFFFFF"/>
                  </a:solidFill>
                  <a:latin typeface="Aileron Bold"/>
                </a:rPr>
                <a:t>Stage 8</a:t>
              </a:r>
            </a:p>
          </p:txBody>
        </p:sp>
      </p:grpSp>
      <p:grpSp>
        <p:nvGrpSpPr>
          <p:cNvPr id="42" name="Group 42"/>
          <p:cNvGrpSpPr/>
          <p:nvPr/>
        </p:nvGrpSpPr>
        <p:grpSpPr>
          <a:xfrm>
            <a:off x="12317548" y="5852410"/>
            <a:ext cx="4715384" cy="1548782"/>
            <a:chOff x="0" y="0"/>
            <a:chExt cx="6287178" cy="2065043"/>
          </a:xfrm>
        </p:grpSpPr>
        <p:sp>
          <p:nvSpPr>
            <p:cNvPr id="43" name="TextBox 43"/>
            <p:cNvSpPr txBox="1"/>
            <p:nvPr/>
          </p:nvSpPr>
          <p:spPr>
            <a:xfrm>
              <a:off x="0" y="727189"/>
              <a:ext cx="6287178" cy="1337853"/>
            </a:xfrm>
            <a:prstGeom prst="rect">
              <a:avLst/>
            </a:prstGeom>
          </p:spPr>
          <p:txBody>
            <a:bodyPr lIns="0" tIns="0" rIns="0" bIns="0" rtlCol="0" anchor="t">
              <a:spAutoFit/>
            </a:bodyPr>
            <a:lstStyle/>
            <a:p>
              <a:pPr algn="ctr">
                <a:lnSpc>
                  <a:spcPts val="4108"/>
                </a:lnSpc>
              </a:pPr>
              <a:r>
                <a:rPr lang="en-US" sz="2738" spc="82">
                  <a:solidFill>
                    <a:srgbClr val="FFFFFF"/>
                  </a:solidFill>
                  <a:latin typeface="Aileron"/>
                </a:rPr>
                <a:t>Mail Routes (/sendmail, /successmail, /rejectedmail)</a:t>
              </a:r>
            </a:p>
          </p:txBody>
        </p:sp>
        <p:sp>
          <p:nvSpPr>
            <p:cNvPr id="44" name="TextBox 44"/>
            <p:cNvSpPr txBox="1"/>
            <p:nvPr/>
          </p:nvSpPr>
          <p:spPr>
            <a:xfrm>
              <a:off x="0" y="-47625"/>
              <a:ext cx="6287178" cy="509294"/>
            </a:xfrm>
            <a:prstGeom prst="rect">
              <a:avLst/>
            </a:prstGeom>
          </p:spPr>
          <p:txBody>
            <a:bodyPr lIns="0" tIns="0" rIns="0" bIns="0" rtlCol="0" anchor="t">
              <a:spAutoFit/>
            </a:bodyPr>
            <a:lstStyle/>
            <a:p>
              <a:pPr marL="0" lvl="0" indent="0" algn="ctr">
                <a:lnSpc>
                  <a:spcPts val="3234"/>
                </a:lnSpc>
              </a:pPr>
              <a:r>
                <a:rPr lang="en-US" sz="2310" u="none" spc="90">
                  <a:solidFill>
                    <a:srgbClr val="FFFFFF"/>
                  </a:solidFill>
                  <a:latin typeface="Aileron Bold"/>
                </a:rPr>
                <a:t>Stage 9</a:t>
              </a:r>
            </a:p>
          </p:txBody>
        </p:sp>
      </p:grpSp>
      <p:grpSp>
        <p:nvGrpSpPr>
          <p:cNvPr id="45" name="Group 45"/>
          <p:cNvGrpSpPr/>
          <p:nvPr/>
        </p:nvGrpSpPr>
        <p:grpSpPr>
          <a:xfrm>
            <a:off x="15303080" y="8573544"/>
            <a:ext cx="2832140" cy="1548782"/>
            <a:chOff x="0" y="0"/>
            <a:chExt cx="3776187" cy="2065043"/>
          </a:xfrm>
        </p:grpSpPr>
        <p:sp>
          <p:nvSpPr>
            <p:cNvPr id="46" name="TextBox 46"/>
            <p:cNvSpPr txBox="1"/>
            <p:nvPr/>
          </p:nvSpPr>
          <p:spPr>
            <a:xfrm>
              <a:off x="0" y="727189"/>
              <a:ext cx="3776187" cy="1337853"/>
            </a:xfrm>
            <a:prstGeom prst="rect">
              <a:avLst/>
            </a:prstGeom>
          </p:spPr>
          <p:txBody>
            <a:bodyPr lIns="0" tIns="0" rIns="0" bIns="0" rtlCol="0" anchor="t">
              <a:spAutoFit/>
            </a:bodyPr>
            <a:lstStyle/>
            <a:p>
              <a:pPr algn="ctr">
                <a:lnSpc>
                  <a:spcPts val="4108"/>
                </a:lnSpc>
              </a:pPr>
              <a:r>
                <a:rPr lang="en-US" sz="2738" spc="82">
                  <a:solidFill>
                    <a:srgbClr val="FFFFFF"/>
                  </a:solidFill>
                  <a:latin typeface="Aileron"/>
                </a:rPr>
                <a:t>Run the Flask App</a:t>
              </a:r>
            </a:p>
          </p:txBody>
        </p:sp>
        <p:sp>
          <p:nvSpPr>
            <p:cNvPr id="47" name="TextBox 47"/>
            <p:cNvSpPr txBox="1"/>
            <p:nvPr/>
          </p:nvSpPr>
          <p:spPr>
            <a:xfrm>
              <a:off x="0" y="-47625"/>
              <a:ext cx="3776187" cy="509294"/>
            </a:xfrm>
            <a:prstGeom prst="rect">
              <a:avLst/>
            </a:prstGeom>
          </p:spPr>
          <p:txBody>
            <a:bodyPr lIns="0" tIns="0" rIns="0" bIns="0" rtlCol="0" anchor="t">
              <a:spAutoFit/>
            </a:bodyPr>
            <a:lstStyle/>
            <a:p>
              <a:pPr marL="0" lvl="0" indent="0" algn="ctr">
                <a:lnSpc>
                  <a:spcPts val="3234"/>
                </a:lnSpc>
              </a:pPr>
              <a:r>
                <a:rPr lang="en-US" sz="2310" u="none" spc="90">
                  <a:solidFill>
                    <a:srgbClr val="FFFFFF"/>
                  </a:solidFill>
                  <a:latin typeface="Aileron Bold"/>
                </a:rPr>
                <a:t>Stage 10</a:t>
              </a:r>
            </a:p>
          </p:txBody>
        </p:sp>
      </p:grpSp>
      <p:sp>
        <p:nvSpPr>
          <p:cNvPr id="48" name="Freeform 48"/>
          <p:cNvSpPr/>
          <p:nvPr/>
        </p:nvSpPr>
        <p:spPr>
          <a:xfrm>
            <a:off x="9251891" y="7560247"/>
            <a:ext cx="296696" cy="256642"/>
          </a:xfrm>
          <a:custGeom>
            <a:avLst/>
            <a:gdLst/>
            <a:ahLst/>
            <a:cxnLst/>
            <a:rect l="l" t="t" r="r" b="b"/>
            <a:pathLst>
              <a:path w="296696" h="256642">
                <a:moveTo>
                  <a:pt x="0" y="0"/>
                </a:moveTo>
                <a:lnTo>
                  <a:pt x="296696" y="0"/>
                </a:lnTo>
                <a:lnTo>
                  <a:pt x="296696" y="256642"/>
                </a:lnTo>
                <a:lnTo>
                  <a:pt x="0" y="2566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9" name="Freeform 49"/>
          <p:cNvSpPr/>
          <p:nvPr/>
        </p:nvSpPr>
        <p:spPr>
          <a:xfrm rot="-10800000">
            <a:off x="11691528" y="8241013"/>
            <a:ext cx="296696" cy="256642"/>
          </a:xfrm>
          <a:custGeom>
            <a:avLst/>
            <a:gdLst/>
            <a:ahLst/>
            <a:cxnLst/>
            <a:rect l="l" t="t" r="r" b="b"/>
            <a:pathLst>
              <a:path w="296696" h="256642">
                <a:moveTo>
                  <a:pt x="0" y="0"/>
                </a:moveTo>
                <a:lnTo>
                  <a:pt x="296696" y="0"/>
                </a:lnTo>
                <a:lnTo>
                  <a:pt x="296696" y="256642"/>
                </a:lnTo>
                <a:lnTo>
                  <a:pt x="0" y="2566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0" name="Freeform 50"/>
          <p:cNvSpPr/>
          <p:nvPr/>
        </p:nvSpPr>
        <p:spPr>
          <a:xfrm rot="-10800000">
            <a:off x="16570802" y="8241013"/>
            <a:ext cx="296696" cy="256642"/>
          </a:xfrm>
          <a:custGeom>
            <a:avLst/>
            <a:gdLst/>
            <a:ahLst/>
            <a:cxnLst/>
            <a:rect l="l" t="t" r="r" b="b"/>
            <a:pathLst>
              <a:path w="296696" h="256642">
                <a:moveTo>
                  <a:pt x="0" y="0"/>
                </a:moveTo>
                <a:lnTo>
                  <a:pt x="296696" y="0"/>
                </a:lnTo>
                <a:lnTo>
                  <a:pt x="296696" y="256642"/>
                </a:lnTo>
                <a:lnTo>
                  <a:pt x="0" y="256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1" name="Freeform 51"/>
          <p:cNvSpPr/>
          <p:nvPr/>
        </p:nvSpPr>
        <p:spPr>
          <a:xfrm>
            <a:off x="14131165" y="7560247"/>
            <a:ext cx="296696" cy="256642"/>
          </a:xfrm>
          <a:custGeom>
            <a:avLst/>
            <a:gdLst/>
            <a:ahLst/>
            <a:cxnLst/>
            <a:rect l="l" t="t" r="r" b="b"/>
            <a:pathLst>
              <a:path w="296696" h="256642">
                <a:moveTo>
                  <a:pt x="0" y="0"/>
                </a:moveTo>
                <a:lnTo>
                  <a:pt x="296696" y="0"/>
                </a:lnTo>
                <a:lnTo>
                  <a:pt x="296696" y="256642"/>
                </a:lnTo>
                <a:lnTo>
                  <a:pt x="0" y="2566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2" name="Freeform 52"/>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53" name="TextBox 53"/>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54" name="Slide Number Placeholder 53">
            <a:extLst>
              <a:ext uri="{FF2B5EF4-FFF2-40B4-BE49-F238E27FC236}">
                <a16:creationId xmlns:a16="http://schemas.microsoft.com/office/drawing/2014/main" id="{F303AC47-A537-2E8E-E36E-399C3F09AEF6}"/>
              </a:ext>
            </a:extLst>
          </p:cNvPr>
          <p:cNvSpPr>
            <a:spLocks noGrp="1"/>
          </p:cNvSpPr>
          <p:nvPr>
            <p:ph type="sldNum" sz="quarter" idx="12"/>
          </p:nvPr>
        </p:nvSpPr>
        <p:spPr>
          <a:xfrm>
            <a:off x="15697200" y="190500"/>
            <a:ext cx="2133600" cy="365125"/>
          </a:xfrm>
        </p:spPr>
        <p:txBody>
          <a:bodyPr/>
          <a:lstStyle/>
          <a:p>
            <a:fld id="{B6F15528-21DE-4FAA-801E-634DDDAF4B2B}" type="slidenum">
              <a:rPr lang="en-US" sz="3600" smtClean="0"/>
              <a:pPr/>
              <a:t>21</a:t>
            </a:fld>
            <a:endParaRPr lang="en-US" sz="3600" dirty="0"/>
          </a:p>
        </p:txBody>
      </p:sp>
      <p:grpSp>
        <p:nvGrpSpPr>
          <p:cNvPr id="59" name="Group 2">
            <a:extLst>
              <a:ext uri="{FF2B5EF4-FFF2-40B4-BE49-F238E27FC236}">
                <a16:creationId xmlns:a16="http://schemas.microsoft.com/office/drawing/2014/main" id="{A18E95E8-8F6D-B54D-81FF-20E63129AF73}"/>
              </a:ext>
            </a:extLst>
          </p:cNvPr>
          <p:cNvGrpSpPr/>
          <p:nvPr/>
        </p:nvGrpSpPr>
        <p:grpSpPr>
          <a:xfrm>
            <a:off x="17293116" y="565634"/>
            <a:ext cx="397367" cy="28996"/>
            <a:chOff x="0" y="0"/>
            <a:chExt cx="128243" cy="9358"/>
          </a:xfrm>
        </p:grpSpPr>
        <p:sp>
          <p:nvSpPr>
            <p:cNvPr id="60" name="Freeform 3">
              <a:extLst>
                <a:ext uri="{FF2B5EF4-FFF2-40B4-BE49-F238E27FC236}">
                  <a16:creationId xmlns:a16="http://schemas.microsoft.com/office/drawing/2014/main" id="{D015F538-4E2B-BBBE-F85E-39B5E9BE68DA}"/>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61" name="TextBox 4">
              <a:extLst>
                <a:ext uri="{FF2B5EF4-FFF2-40B4-BE49-F238E27FC236}">
                  <a16:creationId xmlns:a16="http://schemas.microsoft.com/office/drawing/2014/main" id="{1A2CA99C-CD76-12C2-F71A-90E95FD920EC}"/>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2" name="Group 5">
            <a:extLst>
              <a:ext uri="{FF2B5EF4-FFF2-40B4-BE49-F238E27FC236}">
                <a16:creationId xmlns:a16="http://schemas.microsoft.com/office/drawing/2014/main" id="{5C489859-911B-5ACA-5383-30495CB7704D}"/>
              </a:ext>
            </a:extLst>
          </p:cNvPr>
          <p:cNvGrpSpPr/>
          <p:nvPr/>
        </p:nvGrpSpPr>
        <p:grpSpPr>
          <a:xfrm>
            <a:off x="17293116" y="657737"/>
            <a:ext cx="397367" cy="28996"/>
            <a:chOff x="0" y="0"/>
            <a:chExt cx="128243" cy="9358"/>
          </a:xfrm>
        </p:grpSpPr>
        <p:sp>
          <p:nvSpPr>
            <p:cNvPr id="63" name="Freeform 6">
              <a:extLst>
                <a:ext uri="{FF2B5EF4-FFF2-40B4-BE49-F238E27FC236}">
                  <a16:creationId xmlns:a16="http://schemas.microsoft.com/office/drawing/2014/main" id="{CF9D5391-C83F-18EE-456B-20921858E794}"/>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64" name="TextBox 7">
              <a:extLst>
                <a:ext uri="{FF2B5EF4-FFF2-40B4-BE49-F238E27FC236}">
                  <a16:creationId xmlns:a16="http://schemas.microsoft.com/office/drawing/2014/main" id="{40981C85-DF4C-ECAC-8336-E77241D95335}"/>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sp>
        <p:nvSpPr>
          <p:cNvPr id="2" name="Freeform 2"/>
          <p:cNvSpPr/>
          <p:nvPr/>
        </p:nvSpPr>
        <p:spPr>
          <a:xfrm>
            <a:off x="5026624" y="225478"/>
            <a:ext cx="8234751" cy="4733937"/>
          </a:xfrm>
          <a:custGeom>
            <a:avLst/>
            <a:gdLst/>
            <a:ahLst/>
            <a:cxnLst/>
            <a:rect l="l" t="t" r="r" b="b"/>
            <a:pathLst>
              <a:path w="8234751" h="4733937">
                <a:moveTo>
                  <a:pt x="0" y="0"/>
                </a:moveTo>
                <a:lnTo>
                  <a:pt x="8234752" y="0"/>
                </a:lnTo>
                <a:lnTo>
                  <a:pt x="8234752" y="4733937"/>
                </a:lnTo>
                <a:lnTo>
                  <a:pt x="0" y="4733937"/>
                </a:lnTo>
                <a:lnTo>
                  <a:pt x="0" y="0"/>
                </a:lnTo>
                <a:close/>
              </a:path>
            </a:pathLst>
          </a:custGeom>
          <a:blipFill>
            <a:blip r:embed="rId2"/>
            <a:stretch>
              <a:fillRect/>
            </a:stretch>
          </a:blipFill>
        </p:spPr>
        <p:txBody>
          <a:bodyPr/>
          <a:lstStyle/>
          <a:p>
            <a:endParaRPr lang="en-US"/>
          </a:p>
        </p:txBody>
      </p:sp>
      <p:sp>
        <p:nvSpPr>
          <p:cNvPr id="3" name="Freeform 3"/>
          <p:cNvSpPr/>
          <p:nvPr/>
        </p:nvSpPr>
        <p:spPr>
          <a:xfrm>
            <a:off x="3926362" y="5244201"/>
            <a:ext cx="10435277" cy="4654894"/>
          </a:xfrm>
          <a:custGeom>
            <a:avLst/>
            <a:gdLst/>
            <a:ahLst/>
            <a:cxnLst/>
            <a:rect l="l" t="t" r="r" b="b"/>
            <a:pathLst>
              <a:path w="10435277" h="4654894">
                <a:moveTo>
                  <a:pt x="0" y="0"/>
                </a:moveTo>
                <a:lnTo>
                  <a:pt x="10435276" y="0"/>
                </a:lnTo>
                <a:lnTo>
                  <a:pt x="10435276" y="4654894"/>
                </a:lnTo>
                <a:lnTo>
                  <a:pt x="0" y="4654894"/>
                </a:lnTo>
                <a:lnTo>
                  <a:pt x="0" y="0"/>
                </a:lnTo>
                <a:close/>
              </a:path>
            </a:pathLst>
          </a:custGeom>
          <a:blipFill>
            <a:blip r:embed="rId3"/>
            <a:stretch>
              <a:fillRect r="-6915"/>
            </a:stretch>
          </a:blipFill>
        </p:spPr>
        <p:txBody>
          <a:bodyPr/>
          <a:lstStyle/>
          <a:p>
            <a:endParaRPr lang="en-US"/>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12" name="Slide Number Placeholder 11">
            <a:extLst>
              <a:ext uri="{FF2B5EF4-FFF2-40B4-BE49-F238E27FC236}">
                <a16:creationId xmlns:a16="http://schemas.microsoft.com/office/drawing/2014/main" id="{6BD56C42-F778-F157-AA37-10F895D08AAF}"/>
              </a:ext>
            </a:extLst>
          </p:cNvPr>
          <p:cNvSpPr>
            <a:spLocks noGrp="1"/>
          </p:cNvSpPr>
          <p:nvPr>
            <p:ph type="sldNum" sz="quarter" idx="12"/>
          </p:nvPr>
        </p:nvSpPr>
        <p:spPr>
          <a:xfrm>
            <a:off x="15697200" y="187533"/>
            <a:ext cx="2133600" cy="365125"/>
          </a:xfrm>
        </p:spPr>
        <p:txBody>
          <a:bodyPr/>
          <a:lstStyle/>
          <a:p>
            <a:fld id="{B6F15528-21DE-4FAA-801E-634DDDAF4B2B}" type="slidenum">
              <a:rPr lang="en-US" sz="3600" smtClean="0"/>
              <a:pPr/>
              <a:t>22</a:t>
            </a:fld>
            <a:endParaRPr lang="en-US" sz="3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sp>
        <p:nvSpPr>
          <p:cNvPr id="2" name="Freeform 2"/>
          <p:cNvSpPr/>
          <p:nvPr/>
        </p:nvSpPr>
        <p:spPr>
          <a:xfrm>
            <a:off x="3734575" y="2231461"/>
            <a:ext cx="11217104" cy="6498902"/>
          </a:xfrm>
          <a:custGeom>
            <a:avLst/>
            <a:gdLst/>
            <a:ahLst/>
            <a:cxnLst/>
            <a:rect l="l" t="t" r="r" b="b"/>
            <a:pathLst>
              <a:path w="11217104" h="6498902">
                <a:moveTo>
                  <a:pt x="0" y="0"/>
                </a:moveTo>
                <a:lnTo>
                  <a:pt x="11217104" y="0"/>
                </a:lnTo>
                <a:lnTo>
                  <a:pt x="11217104" y="6498902"/>
                </a:lnTo>
                <a:lnTo>
                  <a:pt x="0" y="6498902"/>
                </a:lnTo>
                <a:lnTo>
                  <a:pt x="0" y="0"/>
                </a:lnTo>
                <a:close/>
              </a:path>
            </a:pathLst>
          </a:custGeom>
          <a:blipFill>
            <a:blip r:embed="rId2"/>
            <a:stretch>
              <a:fillRect/>
            </a:stretch>
          </a:blipFill>
        </p:spPr>
        <p:txBody>
          <a:bodyPr/>
          <a:lstStyle/>
          <a:p>
            <a:endParaRPr lang="en-US"/>
          </a:p>
        </p:txBody>
      </p:sp>
      <p:sp>
        <p:nvSpPr>
          <p:cNvPr id="3" name="Freeform 3"/>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11" name="Slide Number Placeholder 10">
            <a:extLst>
              <a:ext uri="{FF2B5EF4-FFF2-40B4-BE49-F238E27FC236}">
                <a16:creationId xmlns:a16="http://schemas.microsoft.com/office/drawing/2014/main" id="{F0EDEBDD-BFEA-DE12-787B-C20EFB2E835D}"/>
              </a:ext>
            </a:extLst>
          </p:cNvPr>
          <p:cNvSpPr>
            <a:spLocks noGrp="1"/>
          </p:cNvSpPr>
          <p:nvPr>
            <p:ph type="sldNum" sz="quarter" idx="12"/>
          </p:nvPr>
        </p:nvSpPr>
        <p:spPr>
          <a:xfrm>
            <a:off x="15697200" y="137402"/>
            <a:ext cx="2133600" cy="365125"/>
          </a:xfrm>
        </p:spPr>
        <p:txBody>
          <a:bodyPr/>
          <a:lstStyle/>
          <a:p>
            <a:fld id="{B6F15528-21DE-4FAA-801E-634DDDAF4B2B}" type="slidenum">
              <a:rPr lang="en-US" sz="3600" smtClean="0"/>
              <a:pPr/>
              <a:t>23</a:t>
            </a:fld>
            <a:endParaRPr lang="en-US" sz="3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Open Sans"/>
              </a:rPr>
              <a:t>Contact</a:t>
            </a:r>
          </a:p>
        </p:txBody>
      </p:sp>
      <p:sp>
        <p:nvSpPr>
          <p:cNvPr id="10" name="TextBox 10"/>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Open Sans"/>
              </a:rPr>
              <a:t>About Us</a:t>
            </a:r>
          </a:p>
        </p:txBody>
      </p:sp>
      <p:sp>
        <p:nvSpPr>
          <p:cNvPr id="11" name="TextBox 11"/>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Open Sans"/>
              </a:rPr>
              <a:t>Photo</a:t>
            </a:r>
          </a:p>
        </p:txBody>
      </p:sp>
      <p:sp>
        <p:nvSpPr>
          <p:cNvPr id="12" name="TextBox 12"/>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Open Sans"/>
              </a:rPr>
              <a:t>Home</a:t>
            </a:r>
          </a:p>
        </p:txBody>
      </p:sp>
      <p:grpSp>
        <p:nvGrpSpPr>
          <p:cNvPr id="13" name="Group 13"/>
          <p:cNvGrpSpPr/>
          <p:nvPr/>
        </p:nvGrpSpPr>
        <p:grpSpPr>
          <a:xfrm>
            <a:off x="18144623" y="8078534"/>
            <a:ext cx="143377" cy="1179766"/>
            <a:chOff x="0" y="0"/>
            <a:chExt cx="46272" cy="380749"/>
          </a:xfrm>
        </p:grpSpPr>
        <p:sp>
          <p:nvSpPr>
            <p:cNvPr id="14" name="Freeform 1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5" name="TextBox 1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9964921" y="1028700"/>
            <a:ext cx="6161246" cy="3960191"/>
            <a:chOff x="0" y="0"/>
            <a:chExt cx="8214995" cy="5280255"/>
          </a:xfrm>
        </p:grpSpPr>
        <p:pic>
          <p:nvPicPr>
            <p:cNvPr id="17" name="Picture 17"/>
            <p:cNvPicPr>
              <a:picLocks noChangeAspect="1"/>
            </p:cNvPicPr>
            <p:nvPr/>
          </p:nvPicPr>
          <p:blipFill>
            <a:blip r:embed="rId3"/>
            <a:srcRect t="1762" b="1762"/>
            <a:stretch>
              <a:fillRect/>
            </a:stretch>
          </p:blipFill>
          <p:spPr>
            <a:xfrm>
              <a:off x="0" y="0"/>
              <a:ext cx="8214995" cy="5280255"/>
            </a:xfrm>
            <a:prstGeom prst="rect">
              <a:avLst/>
            </a:prstGeom>
          </p:spPr>
        </p:pic>
      </p:grpSp>
      <p:grpSp>
        <p:nvGrpSpPr>
          <p:cNvPr id="18" name="Group 18"/>
          <p:cNvGrpSpPr/>
          <p:nvPr/>
        </p:nvGrpSpPr>
        <p:grpSpPr>
          <a:xfrm>
            <a:off x="16430073" y="1028700"/>
            <a:ext cx="829227" cy="3960191"/>
            <a:chOff x="0" y="0"/>
            <a:chExt cx="118657" cy="566675"/>
          </a:xfrm>
        </p:grpSpPr>
        <p:sp>
          <p:nvSpPr>
            <p:cNvPr id="19" name="Freeform 19"/>
            <p:cNvSpPr/>
            <p:nvPr/>
          </p:nvSpPr>
          <p:spPr>
            <a:xfrm>
              <a:off x="0" y="0"/>
              <a:ext cx="118657" cy="566675"/>
            </a:xfrm>
            <a:custGeom>
              <a:avLst/>
              <a:gdLst/>
              <a:ahLst/>
              <a:cxnLst/>
              <a:rect l="l" t="t" r="r" b="b"/>
              <a:pathLst>
                <a:path w="118657" h="566675">
                  <a:moveTo>
                    <a:pt x="0" y="0"/>
                  </a:moveTo>
                  <a:lnTo>
                    <a:pt x="118657" y="0"/>
                  </a:lnTo>
                  <a:lnTo>
                    <a:pt x="118657" y="566675"/>
                  </a:lnTo>
                  <a:lnTo>
                    <a:pt x="0" y="566675"/>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20" name="TextBox 20"/>
            <p:cNvSpPr txBox="1"/>
            <p:nvPr/>
          </p:nvSpPr>
          <p:spPr>
            <a:xfrm>
              <a:off x="0" y="-38100"/>
              <a:ext cx="118657" cy="60477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9964921" y="5298109"/>
            <a:ext cx="6161246" cy="3960191"/>
            <a:chOff x="0" y="0"/>
            <a:chExt cx="8214995" cy="5280255"/>
          </a:xfrm>
        </p:grpSpPr>
        <p:pic>
          <p:nvPicPr>
            <p:cNvPr id="22" name="Picture 22"/>
            <p:cNvPicPr>
              <a:picLocks noChangeAspect="1"/>
            </p:cNvPicPr>
            <p:nvPr/>
          </p:nvPicPr>
          <p:blipFill>
            <a:blip r:embed="rId4"/>
            <a:srcRect b="3525"/>
            <a:stretch>
              <a:fillRect/>
            </a:stretch>
          </p:blipFill>
          <p:spPr>
            <a:xfrm>
              <a:off x="0" y="0"/>
              <a:ext cx="8214995" cy="5280255"/>
            </a:xfrm>
            <a:prstGeom prst="rect">
              <a:avLst/>
            </a:prstGeom>
          </p:spPr>
        </p:pic>
      </p:grpSp>
      <p:grpSp>
        <p:nvGrpSpPr>
          <p:cNvPr id="23" name="Group 23"/>
          <p:cNvGrpSpPr/>
          <p:nvPr/>
        </p:nvGrpSpPr>
        <p:grpSpPr>
          <a:xfrm>
            <a:off x="16430073" y="5298109"/>
            <a:ext cx="829227" cy="3960191"/>
            <a:chOff x="0" y="0"/>
            <a:chExt cx="118657" cy="566675"/>
          </a:xfrm>
        </p:grpSpPr>
        <p:sp>
          <p:nvSpPr>
            <p:cNvPr id="24" name="Freeform 24"/>
            <p:cNvSpPr/>
            <p:nvPr/>
          </p:nvSpPr>
          <p:spPr>
            <a:xfrm>
              <a:off x="0" y="0"/>
              <a:ext cx="118657" cy="566675"/>
            </a:xfrm>
            <a:custGeom>
              <a:avLst/>
              <a:gdLst/>
              <a:ahLst/>
              <a:cxnLst/>
              <a:rect l="l" t="t" r="r" b="b"/>
              <a:pathLst>
                <a:path w="118657" h="566675">
                  <a:moveTo>
                    <a:pt x="0" y="0"/>
                  </a:moveTo>
                  <a:lnTo>
                    <a:pt x="118657" y="0"/>
                  </a:lnTo>
                  <a:lnTo>
                    <a:pt x="118657" y="566675"/>
                  </a:lnTo>
                  <a:lnTo>
                    <a:pt x="0" y="566675"/>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25" name="TextBox 25"/>
            <p:cNvSpPr txBox="1"/>
            <p:nvPr/>
          </p:nvSpPr>
          <p:spPr>
            <a:xfrm>
              <a:off x="0" y="-38100"/>
              <a:ext cx="118657" cy="60477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028700" y="904875"/>
            <a:ext cx="8250391"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TASKS ACHIEVED </a:t>
            </a:r>
          </a:p>
        </p:txBody>
      </p:sp>
      <p:sp>
        <p:nvSpPr>
          <p:cNvPr id="27" name="Freeform 27"/>
          <p:cNvSpPr/>
          <p:nvPr/>
        </p:nvSpPr>
        <p:spPr>
          <a:xfrm rot="-5400000">
            <a:off x="3221602" y="1058589"/>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8" name="TextBox 28"/>
          <p:cNvSpPr txBox="1"/>
          <p:nvPr/>
        </p:nvSpPr>
        <p:spPr>
          <a:xfrm>
            <a:off x="256500" y="3094056"/>
            <a:ext cx="9403621" cy="5989956"/>
          </a:xfrm>
          <a:prstGeom prst="rect">
            <a:avLst/>
          </a:prstGeom>
        </p:spPr>
        <p:txBody>
          <a:bodyPr lIns="0" tIns="0" rIns="0" bIns="0" rtlCol="0" anchor="t">
            <a:spAutoFit/>
          </a:bodyPr>
          <a:lstStyle/>
          <a:p>
            <a:pPr marL="496566" lvl="1" indent="-248283">
              <a:lnSpc>
                <a:spcPts val="3219"/>
              </a:lnSpc>
              <a:buFont typeface="Arial"/>
              <a:buChar char="•"/>
            </a:pPr>
            <a:r>
              <a:rPr lang="en-US" sz="2299" dirty="0">
                <a:solidFill>
                  <a:srgbClr val="FFFFFF"/>
                </a:solidFill>
                <a:latin typeface="Open Sans"/>
              </a:rPr>
              <a:t>Data retrieved from </a:t>
            </a:r>
            <a:r>
              <a:rPr lang="en-US" sz="2299" dirty="0" err="1">
                <a:solidFill>
                  <a:srgbClr val="FFFFFF"/>
                </a:solidFill>
                <a:latin typeface="Open Sans"/>
              </a:rPr>
              <a:t>StackOverflow</a:t>
            </a:r>
            <a:r>
              <a:rPr lang="en-US" sz="2299" dirty="0">
                <a:solidFill>
                  <a:srgbClr val="FFFFFF"/>
                </a:solidFill>
                <a:latin typeface="Open Sans"/>
              </a:rPr>
              <a:t> and GitHub has been stored in a database.</a:t>
            </a:r>
          </a:p>
          <a:p>
            <a:pPr>
              <a:lnSpc>
                <a:spcPts val="3219"/>
              </a:lnSpc>
            </a:pPr>
            <a:endParaRPr lang="en-US" sz="2299" dirty="0">
              <a:solidFill>
                <a:srgbClr val="FFFFFF"/>
              </a:solidFill>
              <a:latin typeface="Open Sans"/>
            </a:endParaRPr>
          </a:p>
          <a:p>
            <a:pPr marL="496566" lvl="1" indent="-248283">
              <a:lnSpc>
                <a:spcPts val="3219"/>
              </a:lnSpc>
              <a:buFont typeface="Arial"/>
              <a:buChar char="•"/>
            </a:pPr>
            <a:r>
              <a:rPr lang="en-US" sz="2299" dirty="0">
                <a:solidFill>
                  <a:srgbClr val="FFFFFF"/>
                </a:solidFill>
                <a:latin typeface="Open Sans"/>
              </a:rPr>
              <a:t>The K-Means Unsupervised Model was selected for data labeling.</a:t>
            </a:r>
          </a:p>
          <a:p>
            <a:pPr>
              <a:lnSpc>
                <a:spcPts val="3219"/>
              </a:lnSpc>
            </a:pPr>
            <a:endParaRPr lang="en-US" sz="2299" dirty="0">
              <a:solidFill>
                <a:srgbClr val="FFFFFF"/>
              </a:solidFill>
              <a:latin typeface="Open Sans"/>
            </a:endParaRPr>
          </a:p>
          <a:p>
            <a:pPr marL="496566" lvl="1" indent="-248283">
              <a:lnSpc>
                <a:spcPts val="3219"/>
              </a:lnSpc>
              <a:buFont typeface="Arial"/>
              <a:buChar char="•"/>
            </a:pPr>
            <a:r>
              <a:rPr lang="en-US" sz="2299" dirty="0">
                <a:solidFill>
                  <a:srgbClr val="FFFFFF"/>
                </a:solidFill>
                <a:latin typeface="Open Sans"/>
              </a:rPr>
              <a:t>The model was trained using labeled data and subsequently saved.</a:t>
            </a:r>
          </a:p>
          <a:p>
            <a:pPr>
              <a:lnSpc>
                <a:spcPts val="3219"/>
              </a:lnSpc>
            </a:pPr>
            <a:endParaRPr lang="en-US" sz="2299" dirty="0">
              <a:solidFill>
                <a:srgbClr val="FFFFFF"/>
              </a:solidFill>
              <a:latin typeface="Open Sans"/>
            </a:endParaRPr>
          </a:p>
          <a:p>
            <a:pPr marL="496566" lvl="1" indent="-248283">
              <a:lnSpc>
                <a:spcPts val="3219"/>
              </a:lnSpc>
              <a:buFont typeface="Arial"/>
              <a:buChar char="•"/>
            </a:pPr>
            <a:r>
              <a:rPr lang="en-US" sz="2299" dirty="0">
                <a:solidFill>
                  <a:srgbClr val="FFFFFF"/>
                </a:solidFill>
                <a:latin typeface="Open Sans"/>
              </a:rPr>
              <a:t>Utilizing the trained model for making predictions.</a:t>
            </a:r>
          </a:p>
          <a:p>
            <a:pPr>
              <a:lnSpc>
                <a:spcPts val="3219"/>
              </a:lnSpc>
            </a:pPr>
            <a:endParaRPr lang="en-US" sz="2299" dirty="0">
              <a:solidFill>
                <a:srgbClr val="FFFFFF"/>
              </a:solidFill>
              <a:latin typeface="Open Sans"/>
            </a:endParaRPr>
          </a:p>
          <a:p>
            <a:pPr marL="496566" lvl="1" indent="-248283">
              <a:lnSpc>
                <a:spcPts val="3219"/>
              </a:lnSpc>
              <a:buFont typeface="Arial"/>
              <a:buChar char="•"/>
            </a:pPr>
            <a:r>
              <a:rPr lang="en-US" sz="2299" dirty="0">
                <a:solidFill>
                  <a:srgbClr val="FFFFFF"/>
                </a:solidFill>
                <a:latin typeface="Open Sans"/>
              </a:rPr>
              <a:t>A Flask UI has been developed for HR to search and email candidates based on their skillset. The Technical Recruiter can then review candidates, evaluate their code, and send interview or rejection emails with participation certificates. </a:t>
            </a:r>
          </a:p>
          <a:p>
            <a:pPr>
              <a:lnSpc>
                <a:spcPts val="3219"/>
              </a:lnSpc>
            </a:pPr>
            <a:endParaRPr lang="en-US" sz="2299" dirty="0">
              <a:solidFill>
                <a:srgbClr val="FFFFFF"/>
              </a:solidFill>
              <a:latin typeface="Open Sans"/>
            </a:endParaRPr>
          </a:p>
        </p:txBody>
      </p:sp>
      <p:sp>
        <p:nvSpPr>
          <p:cNvPr id="29" name="Freeform 2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TextBox 30"/>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31" name="Slide Number Placeholder 30">
            <a:extLst>
              <a:ext uri="{FF2B5EF4-FFF2-40B4-BE49-F238E27FC236}">
                <a16:creationId xmlns:a16="http://schemas.microsoft.com/office/drawing/2014/main" id="{64F91A3F-FD3A-F706-92A7-90178D5CEE93}"/>
              </a:ext>
            </a:extLst>
          </p:cNvPr>
          <p:cNvSpPr>
            <a:spLocks noGrp="1"/>
          </p:cNvSpPr>
          <p:nvPr>
            <p:ph type="sldNum" sz="quarter" idx="12"/>
          </p:nvPr>
        </p:nvSpPr>
        <p:spPr>
          <a:xfrm>
            <a:off x="15697200" y="189436"/>
            <a:ext cx="2133600" cy="365125"/>
          </a:xfrm>
        </p:spPr>
        <p:txBody>
          <a:bodyPr/>
          <a:lstStyle/>
          <a:p>
            <a:fld id="{B6F15528-21DE-4FAA-801E-634DDDAF4B2B}" type="slidenum">
              <a:rPr lang="en-US" sz="3600" smtClean="0"/>
              <a:pPr/>
              <a:t>24</a:t>
            </a:fld>
            <a:endParaRPr lang="en-US" sz="3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US" dirty="0"/>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5221154"/>
            <a:ext cx="3839665" cy="3650681"/>
            <a:chOff x="0" y="0"/>
            <a:chExt cx="5119553" cy="4867575"/>
          </a:xfrm>
        </p:grpSpPr>
        <p:pic>
          <p:nvPicPr>
            <p:cNvPr id="13" name="Picture 13"/>
            <p:cNvPicPr>
              <a:picLocks noChangeAspect="1"/>
            </p:cNvPicPr>
            <p:nvPr/>
          </p:nvPicPr>
          <p:blipFill>
            <a:blip r:embed="rId3"/>
            <a:srcRect l="12659" r="28178"/>
            <a:stretch>
              <a:fillRect/>
            </a:stretch>
          </p:blipFill>
          <p:spPr>
            <a:xfrm>
              <a:off x="0" y="0"/>
              <a:ext cx="5119553" cy="4867575"/>
            </a:xfrm>
            <a:prstGeom prst="rect">
              <a:avLst/>
            </a:prstGeom>
          </p:spPr>
        </p:pic>
      </p:grpSp>
      <p:grpSp>
        <p:nvGrpSpPr>
          <p:cNvPr id="14" name="Group 14"/>
          <p:cNvGrpSpPr/>
          <p:nvPr/>
        </p:nvGrpSpPr>
        <p:grpSpPr>
          <a:xfrm>
            <a:off x="0" y="9258300"/>
            <a:ext cx="7968899" cy="1028700"/>
            <a:chOff x="0" y="0"/>
            <a:chExt cx="1140293" cy="147200"/>
          </a:xfrm>
        </p:grpSpPr>
        <p:sp>
          <p:nvSpPr>
            <p:cNvPr id="15" name="Freeform 15"/>
            <p:cNvSpPr/>
            <p:nvPr/>
          </p:nvSpPr>
          <p:spPr>
            <a:xfrm>
              <a:off x="0" y="0"/>
              <a:ext cx="1140293" cy="147200"/>
            </a:xfrm>
            <a:custGeom>
              <a:avLst/>
              <a:gdLst/>
              <a:ahLst/>
              <a:cxnLst/>
              <a:rect l="l" t="t" r="r" b="b"/>
              <a:pathLst>
                <a:path w="1140293" h="147200">
                  <a:moveTo>
                    <a:pt x="0" y="0"/>
                  </a:moveTo>
                  <a:lnTo>
                    <a:pt x="1140293" y="0"/>
                  </a:lnTo>
                  <a:lnTo>
                    <a:pt x="1140293" y="147200"/>
                  </a:lnTo>
                  <a:lnTo>
                    <a:pt x="0" y="147200"/>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6" name="TextBox 16"/>
            <p:cNvSpPr txBox="1"/>
            <p:nvPr/>
          </p:nvSpPr>
          <p:spPr>
            <a:xfrm>
              <a:off x="0" y="-38100"/>
              <a:ext cx="1140293" cy="1853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0" y="1028700"/>
            <a:ext cx="7968899" cy="3801929"/>
            <a:chOff x="0" y="0"/>
            <a:chExt cx="10625199" cy="5069239"/>
          </a:xfrm>
        </p:grpSpPr>
        <p:pic>
          <p:nvPicPr>
            <p:cNvPr id="18" name="Picture 18"/>
            <p:cNvPicPr>
              <a:picLocks noChangeAspect="1"/>
            </p:cNvPicPr>
            <p:nvPr/>
          </p:nvPicPr>
          <p:blipFill>
            <a:blip r:embed="rId4"/>
            <a:srcRect t="14195" b="14195"/>
            <a:stretch>
              <a:fillRect/>
            </a:stretch>
          </p:blipFill>
          <p:spPr>
            <a:xfrm>
              <a:off x="0" y="0"/>
              <a:ext cx="10625199" cy="5069239"/>
            </a:xfrm>
            <a:prstGeom prst="rect">
              <a:avLst/>
            </a:prstGeom>
          </p:spPr>
        </p:pic>
      </p:grpSp>
      <p:grpSp>
        <p:nvGrpSpPr>
          <p:cNvPr id="19" name="Group 19"/>
          <p:cNvGrpSpPr/>
          <p:nvPr/>
        </p:nvGrpSpPr>
        <p:grpSpPr>
          <a:xfrm>
            <a:off x="4129234" y="5221154"/>
            <a:ext cx="3839665" cy="3650681"/>
            <a:chOff x="0" y="0"/>
            <a:chExt cx="5119553" cy="4867575"/>
          </a:xfrm>
        </p:grpSpPr>
        <p:pic>
          <p:nvPicPr>
            <p:cNvPr id="20" name="Picture 20"/>
            <p:cNvPicPr>
              <a:picLocks noChangeAspect="1"/>
            </p:cNvPicPr>
            <p:nvPr/>
          </p:nvPicPr>
          <p:blipFill>
            <a:blip r:embed="rId5"/>
            <a:srcRect l="29934" r="10903"/>
            <a:stretch>
              <a:fillRect/>
            </a:stretch>
          </p:blipFill>
          <p:spPr>
            <a:xfrm>
              <a:off x="0" y="0"/>
              <a:ext cx="5119553" cy="4867575"/>
            </a:xfrm>
            <a:prstGeom prst="rect">
              <a:avLst/>
            </a:prstGeom>
          </p:spPr>
        </p:pic>
      </p:grpSp>
      <p:sp>
        <p:nvSpPr>
          <p:cNvPr id="21" name="TextBox 21"/>
          <p:cNvSpPr txBox="1"/>
          <p:nvPr/>
        </p:nvSpPr>
        <p:spPr>
          <a:xfrm>
            <a:off x="9144000" y="1899139"/>
            <a:ext cx="8115300"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FUTURE SCOPE</a:t>
            </a:r>
          </a:p>
        </p:txBody>
      </p:sp>
      <p:sp>
        <p:nvSpPr>
          <p:cNvPr id="22" name="Freeform 22"/>
          <p:cNvSpPr/>
          <p:nvPr/>
        </p:nvSpPr>
        <p:spPr>
          <a:xfrm rot="-5400000">
            <a:off x="11418187" y="2052853"/>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TextBox 23"/>
          <p:cNvSpPr txBox="1"/>
          <p:nvPr/>
        </p:nvSpPr>
        <p:spPr>
          <a:xfrm>
            <a:off x="9144000" y="4068444"/>
            <a:ext cx="8115300" cy="4389756"/>
          </a:xfrm>
          <a:prstGeom prst="rect">
            <a:avLst/>
          </a:prstGeom>
        </p:spPr>
        <p:txBody>
          <a:bodyPr lIns="0" tIns="0" rIns="0" bIns="0" rtlCol="0" anchor="t">
            <a:spAutoFit/>
          </a:bodyPr>
          <a:lstStyle/>
          <a:p>
            <a:pPr marL="496566" lvl="1" indent="-248283">
              <a:lnSpc>
                <a:spcPts val="3219"/>
              </a:lnSpc>
              <a:buFont typeface="Arial"/>
              <a:buChar char="•"/>
            </a:pPr>
            <a:r>
              <a:rPr lang="en-US" sz="2299">
                <a:solidFill>
                  <a:srgbClr val="FFFFFF"/>
                </a:solidFill>
                <a:latin typeface="Open Sans"/>
              </a:rPr>
              <a:t>Improve UI with responsive design.</a:t>
            </a:r>
          </a:p>
          <a:p>
            <a:pPr>
              <a:lnSpc>
                <a:spcPts val="3219"/>
              </a:lnSpc>
            </a:pPr>
            <a:endParaRPr lang="en-US" sz="2299">
              <a:solidFill>
                <a:srgbClr val="FFFFFF"/>
              </a:solidFill>
              <a:latin typeface="Open Sans"/>
            </a:endParaRPr>
          </a:p>
          <a:p>
            <a:pPr marL="496566" lvl="1" indent="-248283">
              <a:lnSpc>
                <a:spcPts val="3219"/>
              </a:lnSpc>
              <a:buFont typeface="Arial"/>
              <a:buChar char="•"/>
            </a:pPr>
            <a:r>
              <a:rPr lang="en-US" sz="2299">
                <a:solidFill>
                  <a:srgbClr val="FFFFFF"/>
                </a:solidFill>
                <a:latin typeface="Open Sans"/>
              </a:rPr>
              <a:t>Dockerize and deploy each component on GCP.</a:t>
            </a:r>
          </a:p>
          <a:p>
            <a:pPr>
              <a:lnSpc>
                <a:spcPts val="3219"/>
              </a:lnSpc>
            </a:pPr>
            <a:endParaRPr lang="en-US" sz="2299">
              <a:solidFill>
                <a:srgbClr val="FFFFFF"/>
              </a:solidFill>
              <a:latin typeface="Open Sans"/>
            </a:endParaRPr>
          </a:p>
          <a:p>
            <a:pPr marL="496566" lvl="1" indent="-248283">
              <a:lnSpc>
                <a:spcPts val="3219"/>
              </a:lnSpc>
              <a:buFont typeface="Arial"/>
              <a:buChar char="•"/>
            </a:pPr>
            <a:r>
              <a:rPr lang="en-US" sz="2299">
                <a:solidFill>
                  <a:srgbClr val="FFFFFF"/>
                </a:solidFill>
                <a:latin typeface="Open Sans"/>
              </a:rPr>
              <a:t>Utilize asyncio or threading for faster data fetching. Consider fetching data on-demand if retrieval takes 1-2 minutes instead of storing in a database.</a:t>
            </a:r>
          </a:p>
          <a:p>
            <a:pPr>
              <a:lnSpc>
                <a:spcPts val="3219"/>
              </a:lnSpc>
            </a:pPr>
            <a:endParaRPr lang="en-US" sz="2299">
              <a:solidFill>
                <a:srgbClr val="FFFFFF"/>
              </a:solidFill>
              <a:latin typeface="Open Sans"/>
            </a:endParaRPr>
          </a:p>
          <a:p>
            <a:pPr marL="496566" lvl="1" indent="-248283">
              <a:lnSpc>
                <a:spcPts val="3219"/>
              </a:lnSpc>
              <a:buFont typeface="Arial"/>
              <a:buChar char="•"/>
            </a:pPr>
            <a:r>
              <a:rPr lang="en-US" sz="2299">
                <a:solidFill>
                  <a:srgbClr val="FFFFFF"/>
                </a:solidFill>
                <a:latin typeface="Open Sans"/>
              </a:rPr>
              <a:t>Perform code evaluation via unit testing and analyze Time and Space Complexity using an LLM Model API.</a:t>
            </a:r>
          </a:p>
          <a:p>
            <a:pPr>
              <a:lnSpc>
                <a:spcPts val="3219"/>
              </a:lnSpc>
            </a:pPr>
            <a:endParaRPr lang="en-US" sz="2299">
              <a:solidFill>
                <a:srgbClr val="FFFFFF"/>
              </a:solidFill>
              <a:latin typeface="Open Sans"/>
            </a:endParaRPr>
          </a:p>
        </p:txBody>
      </p:sp>
      <p:sp>
        <p:nvSpPr>
          <p:cNvPr id="24" name="Freeform 2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TextBox 25"/>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26" name="Slide Number Placeholder 25">
            <a:extLst>
              <a:ext uri="{FF2B5EF4-FFF2-40B4-BE49-F238E27FC236}">
                <a16:creationId xmlns:a16="http://schemas.microsoft.com/office/drawing/2014/main" id="{C2552C32-C223-EEB4-F872-5D5C568AD434}"/>
              </a:ext>
            </a:extLst>
          </p:cNvPr>
          <p:cNvSpPr>
            <a:spLocks noGrp="1"/>
          </p:cNvSpPr>
          <p:nvPr>
            <p:ph type="sldNum" sz="quarter" idx="12"/>
          </p:nvPr>
        </p:nvSpPr>
        <p:spPr>
          <a:xfrm>
            <a:off x="15697200" y="190298"/>
            <a:ext cx="2133600" cy="365125"/>
          </a:xfrm>
        </p:spPr>
        <p:txBody>
          <a:bodyPr/>
          <a:lstStyle/>
          <a:p>
            <a:fld id="{B6F15528-21DE-4FAA-801E-634DDDAF4B2B}" type="slidenum">
              <a:rPr lang="en-US" sz="3600" smtClean="0"/>
              <a:pPr/>
              <a:t>25</a:t>
            </a:fld>
            <a:endParaRPr lang="en-US" sz="3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US" dirty="0"/>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8933656" y="4343245"/>
            <a:ext cx="420689" cy="4316266"/>
          </a:xfrm>
          <a:custGeom>
            <a:avLst/>
            <a:gdLst/>
            <a:ahLst/>
            <a:cxnLst/>
            <a:rect l="l" t="t" r="r" b="b"/>
            <a:pathLst>
              <a:path w="420689" h="4316266">
                <a:moveTo>
                  <a:pt x="0" y="0"/>
                </a:moveTo>
                <a:lnTo>
                  <a:pt x="420688" y="0"/>
                </a:lnTo>
                <a:lnTo>
                  <a:pt x="420688" y="4316267"/>
                </a:lnTo>
                <a:lnTo>
                  <a:pt x="0" y="4316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028700" y="3480473"/>
            <a:ext cx="16230600" cy="2599851"/>
          </a:xfrm>
          <a:prstGeom prst="rect">
            <a:avLst/>
          </a:prstGeom>
        </p:spPr>
        <p:txBody>
          <a:bodyPr lIns="0" tIns="0" rIns="0" bIns="0" rtlCol="0" anchor="t">
            <a:spAutoFit/>
          </a:bodyPr>
          <a:lstStyle/>
          <a:p>
            <a:pPr algn="ctr">
              <a:lnSpc>
                <a:spcPts val="21011"/>
              </a:lnSpc>
              <a:spcBef>
                <a:spcPct val="0"/>
              </a:spcBef>
            </a:pPr>
            <a:r>
              <a:rPr lang="en-US" sz="15008">
                <a:solidFill>
                  <a:srgbClr val="FFFFFF"/>
                </a:solidFill>
                <a:latin typeface="Bicubik"/>
              </a:rPr>
              <a:t>THANK YOU</a:t>
            </a:r>
          </a:p>
        </p:txBody>
      </p:sp>
      <p:sp>
        <p:nvSpPr>
          <p:cNvPr id="11" name="TextBox 11"/>
          <p:cNvSpPr txBox="1"/>
          <p:nvPr/>
        </p:nvSpPr>
        <p:spPr>
          <a:xfrm>
            <a:off x="5020480" y="3319929"/>
            <a:ext cx="8247040" cy="264160"/>
          </a:xfrm>
          <a:prstGeom prst="rect">
            <a:avLst/>
          </a:prstGeom>
        </p:spPr>
        <p:txBody>
          <a:bodyPr lIns="0" tIns="0" rIns="0" bIns="0" rtlCol="0" anchor="t">
            <a:spAutoFit/>
          </a:bodyPr>
          <a:lstStyle/>
          <a:p>
            <a:pPr algn="ctr">
              <a:lnSpc>
                <a:spcPts val="2239"/>
              </a:lnSpc>
              <a:spcBef>
                <a:spcPct val="0"/>
              </a:spcBef>
            </a:pPr>
            <a:r>
              <a:rPr lang="en-US" sz="1599" spc="1279">
                <a:solidFill>
                  <a:srgbClr val="C20BF2"/>
                </a:solidFill>
                <a:latin typeface="Open Sans"/>
              </a:rPr>
              <a:t>WWW.DOODLE.COM</a:t>
            </a:r>
          </a:p>
        </p:txBody>
      </p:sp>
      <p:grpSp>
        <p:nvGrpSpPr>
          <p:cNvPr id="12" name="Group 12"/>
          <p:cNvGrpSpPr/>
          <p:nvPr/>
        </p:nvGrpSpPr>
        <p:grpSpPr>
          <a:xfrm>
            <a:off x="18144623" y="8078534"/>
            <a:ext cx="143377" cy="1179766"/>
            <a:chOff x="0" y="0"/>
            <a:chExt cx="46272" cy="380749"/>
          </a:xfrm>
        </p:grpSpPr>
        <p:sp>
          <p:nvSpPr>
            <p:cNvPr id="13" name="Freeform 13"/>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4" name="TextBox 14"/>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US" dirty="0"/>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grpSp>
        <p:nvGrpSpPr>
          <p:cNvPr id="11" name="Group 11"/>
          <p:cNvGrpSpPr/>
          <p:nvPr/>
        </p:nvGrpSpPr>
        <p:grpSpPr>
          <a:xfrm>
            <a:off x="18144623" y="8078534"/>
            <a:ext cx="143377" cy="1179766"/>
            <a:chOff x="0" y="0"/>
            <a:chExt cx="46272" cy="380749"/>
          </a:xfrm>
        </p:grpSpPr>
        <p:sp>
          <p:nvSpPr>
            <p:cNvPr id="12" name="Freeform 12"/>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3" name="TextBox 13"/>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3129312" y="0"/>
            <a:ext cx="4558191" cy="10287000"/>
            <a:chOff x="0" y="0"/>
            <a:chExt cx="652245" cy="1471996"/>
          </a:xfrm>
        </p:grpSpPr>
        <p:sp>
          <p:nvSpPr>
            <p:cNvPr id="15" name="Freeform 15"/>
            <p:cNvSpPr/>
            <p:nvPr/>
          </p:nvSpPr>
          <p:spPr>
            <a:xfrm>
              <a:off x="0" y="0"/>
              <a:ext cx="652245" cy="1471996"/>
            </a:xfrm>
            <a:custGeom>
              <a:avLst/>
              <a:gdLst/>
              <a:ahLst/>
              <a:cxnLst/>
              <a:rect l="l" t="t" r="r" b="b"/>
              <a:pathLst>
                <a:path w="652245" h="1471996">
                  <a:moveTo>
                    <a:pt x="0" y="0"/>
                  </a:moveTo>
                  <a:lnTo>
                    <a:pt x="652245" y="0"/>
                  </a:lnTo>
                  <a:lnTo>
                    <a:pt x="652245" y="1471996"/>
                  </a:lnTo>
                  <a:lnTo>
                    <a:pt x="0" y="1471996"/>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6" name="TextBox 16"/>
            <p:cNvSpPr txBox="1"/>
            <p:nvPr/>
          </p:nvSpPr>
          <p:spPr>
            <a:xfrm>
              <a:off x="0" y="-38100"/>
              <a:ext cx="652245" cy="1510096"/>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054196" y="1937971"/>
            <a:ext cx="8708423" cy="6651058"/>
          </a:xfrm>
          <a:custGeom>
            <a:avLst/>
            <a:gdLst/>
            <a:ahLst/>
            <a:cxnLst/>
            <a:rect l="l" t="t" r="r" b="b"/>
            <a:pathLst>
              <a:path w="8708423" h="6651058">
                <a:moveTo>
                  <a:pt x="0" y="0"/>
                </a:moveTo>
                <a:lnTo>
                  <a:pt x="8708423" y="0"/>
                </a:lnTo>
                <a:lnTo>
                  <a:pt x="8708423" y="6651058"/>
                </a:lnTo>
                <a:lnTo>
                  <a:pt x="0" y="6651058"/>
                </a:lnTo>
                <a:lnTo>
                  <a:pt x="0" y="0"/>
                </a:lnTo>
                <a:close/>
              </a:path>
            </a:pathLst>
          </a:custGeom>
          <a:blipFill>
            <a:blip r:embed="rId5"/>
            <a:stretch>
              <a:fillRect/>
            </a:stretch>
          </a:blipFill>
        </p:spPr>
        <p:txBody>
          <a:bodyPr/>
          <a:lstStyle/>
          <a:p>
            <a:endParaRPr lang="en-US" dirty="0"/>
          </a:p>
        </p:txBody>
      </p:sp>
      <p:grpSp>
        <p:nvGrpSpPr>
          <p:cNvPr id="18" name="Group 18"/>
          <p:cNvGrpSpPr/>
          <p:nvPr/>
        </p:nvGrpSpPr>
        <p:grpSpPr>
          <a:xfrm>
            <a:off x="1258511" y="2134862"/>
            <a:ext cx="8283783" cy="4413203"/>
            <a:chOff x="0" y="0"/>
            <a:chExt cx="11045044" cy="5884271"/>
          </a:xfrm>
        </p:grpSpPr>
        <p:pic>
          <p:nvPicPr>
            <p:cNvPr id="19" name="Picture 19"/>
            <p:cNvPicPr>
              <a:picLocks noChangeAspect="1"/>
            </p:cNvPicPr>
            <p:nvPr/>
          </p:nvPicPr>
          <p:blipFill>
            <a:blip r:embed="rId6"/>
            <a:srcRect t="10093" b="10093"/>
            <a:stretch>
              <a:fillRect/>
            </a:stretch>
          </p:blipFill>
          <p:spPr>
            <a:xfrm>
              <a:off x="0" y="0"/>
              <a:ext cx="11045044" cy="5884271"/>
            </a:xfrm>
            <a:prstGeom prst="rect">
              <a:avLst/>
            </a:prstGeom>
          </p:spPr>
        </p:pic>
      </p:grpSp>
      <p:sp>
        <p:nvSpPr>
          <p:cNvPr id="20" name="TextBox 20"/>
          <p:cNvSpPr txBox="1"/>
          <p:nvPr/>
        </p:nvSpPr>
        <p:spPr>
          <a:xfrm>
            <a:off x="11475506" y="2324610"/>
            <a:ext cx="4502358"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AGENDA</a:t>
            </a:r>
          </a:p>
        </p:txBody>
      </p:sp>
      <p:sp>
        <p:nvSpPr>
          <p:cNvPr id="21" name="Freeform 21"/>
          <p:cNvSpPr/>
          <p:nvPr/>
        </p:nvSpPr>
        <p:spPr>
          <a:xfrm rot="-5400000">
            <a:off x="12590447" y="2478324"/>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TextBox 22"/>
          <p:cNvSpPr txBox="1"/>
          <p:nvPr/>
        </p:nvSpPr>
        <p:spPr>
          <a:xfrm>
            <a:off x="10181376" y="4547573"/>
            <a:ext cx="6564970" cy="3778807"/>
          </a:xfrm>
          <a:prstGeom prst="rect">
            <a:avLst/>
          </a:prstGeom>
        </p:spPr>
        <p:txBody>
          <a:bodyPr lIns="0" tIns="0" rIns="0" bIns="0" rtlCol="0" anchor="t">
            <a:spAutoFit/>
          </a:bodyPr>
          <a:lstStyle/>
          <a:p>
            <a:pPr>
              <a:lnSpc>
                <a:spcPts val="4344"/>
              </a:lnSpc>
            </a:pPr>
            <a:r>
              <a:rPr lang="en-US" sz="3103">
                <a:solidFill>
                  <a:srgbClr val="FFFFFF"/>
                </a:solidFill>
                <a:latin typeface="Canva Sans"/>
              </a:rPr>
              <a:t>•Data Scraping using API</a:t>
            </a:r>
          </a:p>
          <a:p>
            <a:pPr>
              <a:lnSpc>
                <a:spcPts val="4344"/>
              </a:lnSpc>
            </a:pPr>
            <a:r>
              <a:rPr lang="en-US" sz="3103">
                <a:solidFill>
                  <a:srgbClr val="FFFFFF"/>
                </a:solidFill>
                <a:latin typeface="Canva Sans"/>
              </a:rPr>
              <a:t>•Database</a:t>
            </a:r>
          </a:p>
          <a:p>
            <a:pPr>
              <a:lnSpc>
                <a:spcPts val="4344"/>
              </a:lnSpc>
            </a:pPr>
            <a:r>
              <a:rPr lang="en-US" sz="3103">
                <a:solidFill>
                  <a:srgbClr val="FFFFFF"/>
                </a:solidFill>
                <a:latin typeface="Canva Sans"/>
              </a:rPr>
              <a:t>•Data Preprocessing</a:t>
            </a:r>
          </a:p>
          <a:p>
            <a:pPr>
              <a:lnSpc>
                <a:spcPts val="4344"/>
              </a:lnSpc>
            </a:pPr>
            <a:r>
              <a:rPr lang="en-US" sz="3103">
                <a:solidFill>
                  <a:srgbClr val="FFFFFF"/>
                </a:solidFill>
                <a:latin typeface="Canva Sans"/>
              </a:rPr>
              <a:t>•Building Unsupervised Model</a:t>
            </a:r>
          </a:p>
          <a:p>
            <a:pPr>
              <a:lnSpc>
                <a:spcPts val="4344"/>
              </a:lnSpc>
            </a:pPr>
            <a:r>
              <a:rPr lang="en-US" sz="3103">
                <a:solidFill>
                  <a:srgbClr val="FFFFFF"/>
                </a:solidFill>
                <a:latin typeface="Canva Sans"/>
              </a:rPr>
              <a:t>•Building Supervised Model</a:t>
            </a:r>
          </a:p>
          <a:p>
            <a:pPr>
              <a:lnSpc>
                <a:spcPts val="4344"/>
              </a:lnSpc>
            </a:pPr>
            <a:r>
              <a:rPr lang="en-US" sz="3103">
                <a:solidFill>
                  <a:srgbClr val="FFFFFF"/>
                </a:solidFill>
                <a:latin typeface="Canva Sans"/>
              </a:rPr>
              <a:t>•Web Page UI Interface</a:t>
            </a:r>
          </a:p>
          <a:p>
            <a:pPr>
              <a:lnSpc>
                <a:spcPts val="4344"/>
              </a:lnSpc>
              <a:spcBef>
                <a:spcPct val="0"/>
              </a:spcBef>
            </a:pPr>
            <a:r>
              <a:rPr lang="en-US" sz="3103">
                <a:solidFill>
                  <a:srgbClr val="FFFFFF"/>
                </a:solidFill>
                <a:latin typeface="Canva Sans"/>
              </a:rPr>
              <a:t>•Communicating results via Email.</a:t>
            </a:r>
          </a:p>
        </p:txBody>
      </p:sp>
      <p:sp>
        <p:nvSpPr>
          <p:cNvPr id="23" name="Slide Number Placeholder 22">
            <a:extLst>
              <a:ext uri="{FF2B5EF4-FFF2-40B4-BE49-F238E27FC236}">
                <a16:creationId xmlns:a16="http://schemas.microsoft.com/office/drawing/2014/main" id="{D7196585-FF60-04B5-CEF0-EA7EF838A774}"/>
              </a:ext>
            </a:extLst>
          </p:cNvPr>
          <p:cNvSpPr>
            <a:spLocks noGrp="1"/>
          </p:cNvSpPr>
          <p:nvPr>
            <p:ph type="sldNum" sz="quarter" idx="12"/>
          </p:nvPr>
        </p:nvSpPr>
        <p:spPr>
          <a:xfrm>
            <a:off x="15564257" y="99838"/>
            <a:ext cx="2133600" cy="365125"/>
          </a:xfrm>
        </p:spPr>
        <p:txBody>
          <a:bodyPr/>
          <a:lstStyle/>
          <a:p>
            <a:fld id="{B6F15528-21DE-4FAA-801E-634DDDAF4B2B}" type="slidenum">
              <a:rPr lang="en-US" sz="3600" smtClean="0"/>
              <a:pPr/>
              <a:t>3</a:t>
            </a:fld>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1761366"/>
            <a:ext cx="1053872" cy="6585871"/>
            <a:chOff x="0" y="0"/>
            <a:chExt cx="150802" cy="942391"/>
          </a:xfrm>
        </p:grpSpPr>
        <p:sp>
          <p:nvSpPr>
            <p:cNvPr id="13" name="Freeform 13"/>
            <p:cNvSpPr/>
            <p:nvPr/>
          </p:nvSpPr>
          <p:spPr>
            <a:xfrm>
              <a:off x="0" y="0"/>
              <a:ext cx="150802" cy="942391"/>
            </a:xfrm>
            <a:custGeom>
              <a:avLst/>
              <a:gdLst/>
              <a:ahLst/>
              <a:cxnLst/>
              <a:rect l="l" t="t" r="r" b="b"/>
              <a:pathLst>
                <a:path w="150802" h="942391">
                  <a:moveTo>
                    <a:pt x="0" y="0"/>
                  </a:moveTo>
                  <a:lnTo>
                    <a:pt x="150802" y="0"/>
                  </a:lnTo>
                  <a:lnTo>
                    <a:pt x="150802" y="942391"/>
                  </a:lnTo>
                  <a:lnTo>
                    <a:pt x="0" y="942391"/>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4" name="TextBox 14"/>
            <p:cNvSpPr txBox="1"/>
            <p:nvPr/>
          </p:nvSpPr>
          <p:spPr>
            <a:xfrm>
              <a:off x="0" y="-38100"/>
              <a:ext cx="150802" cy="980491"/>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9298480" y="1211513"/>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3342782" y="2919686"/>
            <a:ext cx="12931040" cy="6445797"/>
          </a:xfrm>
          <a:custGeom>
            <a:avLst/>
            <a:gdLst/>
            <a:ahLst/>
            <a:cxnLst/>
            <a:rect l="l" t="t" r="r" b="b"/>
            <a:pathLst>
              <a:path w="12931040" h="6445797">
                <a:moveTo>
                  <a:pt x="0" y="0"/>
                </a:moveTo>
                <a:lnTo>
                  <a:pt x="12931040" y="0"/>
                </a:lnTo>
                <a:lnTo>
                  <a:pt x="12931040" y="6445798"/>
                </a:lnTo>
                <a:lnTo>
                  <a:pt x="0" y="6445798"/>
                </a:lnTo>
                <a:lnTo>
                  <a:pt x="0" y="0"/>
                </a:lnTo>
                <a:close/>
              </a:path>
            </a:pathLst>
          </a:custGeom>
          <a:blipFill>
            <a:blip r:embed="rId6"/>
            <a:stretch>
              <a:fillRect t="-5725" b="-5725"/>
            </a:stretch>
          </a:blipFill>
        </p:spPr>
        <p:txBody>
          <a:bodyPr/>
          <a:lstStyle/>
          <a:p>
            <a:endParaRPr lang="en-US"/>
          </a:p>
        </p:txBody>
      </p:sp>
      <p:sp>
        <p:nvSpPr>
          <p:cNvPr id="17" name="TextBox 17"/>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18" name="TextBox 18"/>
          <p:cNvSpPr txBox="1"/>
          <p:nvPr/>
        </p:nvSpPr>
        <p:spPr>
          <a:xfrm>
            <a:off x="4191344" y="966278"/>
            <a:ext cx="12259018"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DATA SCRAPING USING API</a:t>
            </a:r>
          </a:p>
        </p:txBody>
      </p:sp>
      <p:sp>
        <p:nvSpPr>
          <p:cNvPr id="19" name="Slide Number Placeholder 18">
            <a:extLst>
              <a:ext uri="{FF2B5EF4-FFF2-40B4-BE49-F238E27FC236}">
                <a16:creationId xmlns:a16="http://schemas.microsoft.com/office/drawing/2014/main" id="{70FEDEE9-5C67-FC5F-BE03-DEE853BA2A13}"/>
              </a:ext>
            </a:extLst>
          </p:cNvPr>
          <p:cNvSpPr>
            <a:spLocks noGrp="1"/>
          </p:cNvSpPr>
          <p:nvPr>
            <p:ph type="sldNum" sz="quarter" idx="12"/>
          </p:nvPr>
        </p:nvSpPr>
        <p:spPr>
          <a:xfrm>
            <a:off x="15556883" y="174558"/>
            <a:ext cx="2133600" cy="365125"/>
          </a:xfrm>
        </p:spPr>
        <p:txBody>
          <a:bodyPr/>
          <a:lstStyle/>
          <a:p>
            <a:fld id="{B6F15528-21DE-4FAA-801E-634DDDAF4B2B}" type="slidenum">
              <a:rPr lang="en-US" sz="3600" smtClean="0"/>
              <a:pPr/>
              <a:t>4</a:t>
            </a:fld>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12573779" y="2111447"/>
            <a:ext cx="4111419" cy="1128736"/>
            <a:chOff x="0" y="0"/>
            <a:chExt cx="830210" cy="227923"/>
          </a:xfrm>
        </p:grpSpPr>
        <p:sp>
          <p:nvSpPr>
            <p:cNvPr id="3" name="Freeform 3"/>
            <p:cNvSpPr/>
            <p:nvPr/>
          </p:nvSpPr>
          <p:spPr>
            <a:xfrm>
              <a:off x="0" y="0"/>
              <a:ext cx="830210" cy="227923"/>
            </a:xfrm>
            <a:custGeom>
              <a:avLst/>
              <a:gdLst/>
              <a:ahLst/>
              <a:cxnLst/>
              <a:rect l="l" t="t" r="r" b="b"/>
              <a:pathLst>
                <a:path w="830210" h="227923">
                  <a:moveTo>
                    <a:pt x="5649" y="0"/>
                  </a:moveTo>
                  <a:lnTo>
                    <a:pt x="824561" y="0"/>
                  </a:lnTo>
                  <a:cubicBezTo>
                    <a:pt x="826060" y="0"/>
                    <a:pt x="827496" y="595"/>
                    <a:pt x="828556" y="1655"/>
                  </a:cubicBezTo>
                  <a:cubicBezTo>
                    <a:pt x="829615" y="2714"/>
                    <a:pt x="830210" y="4151"/>
                    <a:pt x="830210" y="5649"/>
                  </a:cubicBezTo>
                  <a:lnTo>
                    <a:pt x="830210" y="222274"/>
                  </a:lnTo>
                  <a:cubicBezTo>
                    <a:pt x="830210" y="225394"/>
                    <a:pt x="827681" y="227923"/>
                    <a:pt x="824561" y="227923"/>
                  </a:cubicBezTo>
                  <a:lnTo>
                    <a:pt x="5649" y="227923"/>
                  </a:lnTo>
                  <a:cubicBezTo>
                    <a:pt x="2529" y="227923"/>
                    <a:pt x="0" y="225394"/>
                    <a:pt x="0" y="222274"/>
                  </a:cubicBezTo>
                  <a:lnTo>
                    <a:pt x="0" y="5649"/>
                  </a:lnTo>
                  <a:cubicBezTo>
                    <a:pt x="0" y="2529"/>
                    <a:pt x="2529" y="0"/>
                    <a:pt x="5649" y="0"/>
                  </a:cubicBezTo>
                  <a:close/>
                </a:path>
              </a:pathLst>
            </a:custGeom>
            <a:solidFill>
              <a:srgbClr val="55C4D4"/>
            </a:solidFill>
          </p:spPr>
          <p:txBody>
            <a:bodyPr/>
            <a:lstStyle/>
            <a:p>
              <a:endParaRPr lang="en-US"/>
            </a:p>
          </p:txBody>
        </p:sp>
        <p:sp>
          <p:nvSpPr>
            <p:cNvPr id="4" name="TextBox 4"/>
            <p:cNvSpPr txBox="1"/>
            <p:nvPr/>
          </p:nvSpPr>
          <p:spPr>
            <a:xfrm>
              <a:off x="0" y="-76200"/>
              <a:ext cx="830210" cy="304123"/>
            </a:xfrm>
            <a:prstGeom prst="rect">
              <a:avLst/>
            </a:prstGeom>
          </p:spPr>
          <p:txBody>
            <a:bodyPr lIns="50800" tIns="50800" rIns="50800" bIns="50800" rtlCol="0" anchor="ctr"/>
            <a:lstStyle/>
            <a:p>
              <a:pPr algn="ctr">
                <a:lnSpc>
                  <a:spcPts val="3749"/>
                </a:lnSpc>
              </a:pPr>
              <a:r>
                <a:rPr lang="en-US" sz="2499" spc="124">
                  <a:solidFill>
                    <a:srgbClr val="FFFFFF"/>
                  </a:solidFill>
                  <a:latin typeface="Aileron Bold"/>
                </a:rPr>
                <a:t>5. Calling extraction_of_users</a:t>
              </a:r>
            </a:p>
          </p:txBody>
        </p:sp>
      </p:grpSp>
      <p:grpSp>
        <p:nvGrpSpPr>
          <p:cNvPr id="5" name="Group 5"/>
          <p:cNvGrpSpPr/>
          <p:nvPr/>
        </p:nvGrpSpPr>
        <p:grpSpPr>
          <a:xfrm>
            <a:off x="13915459" y="4206584"/>
            <a:ext cx="4111419" cy="1276350"/>
            <a:chOff x="0" y="0"/>
            <a:chExt cx="830210" cy="257731"/>
          </a:xfrm>
        </p:grpSpPr>
        <p:sp>
          <p:nvSpPr>
            <p:cNvPr id="6" name="Freeform 6"/>
            <p:cNvSpPr/>
            <p:nvPr/>
          </p:nvSpPr>
          <p:spPr>
            <a:xfrm>
              <a:off x="0" y="0"/>
              <a:ext cx="830210" cy="257731"/>
            </a:xfrm>
            <a:custGeom>
              <a:avLst/>
              <a:gdLst/>
              <a:ahLst/>
              <a:cxnLst/>
              <a:rect l="l" t="t" r="r" b="b"/>
              <a:pathLst>
                <a:path w="830210" h="257731">
                  <a:moveTo>
                    <a:pt x="5649" y="0"/>
                  </a:moveTo>
                  <a:lnTo>
                    <a:pt x="824561" y="0"/>
                  </a:lnTo>
                  <a:cubicBezTo>
                    <a:pt x="826060" y="0"/>
                    <a:pt x="827496" y="595"/>
                    <a:pt x="828556" y="1655"/>
                  </a:cubicBezTo>
                  <a:cubicBezTo>
                    <a:pt x="829615" y="2714"/>
                    <a:pt x="830210" y="4151"/>
                    <a:pt x="830210" y="5649"/>
                  </a:cubicBezTo>
                  <a:lnTo>
                    <a:pt x="830210" y="252082"/>
                  </a:lnTo>
                  <a:cubicBezTo>
                    <a:pt x="830210" y="255202"/>
                    <a:pt x="827681" y="257731"/>
                    <a:pt x="824561" y="257731"/>
                  </a:cubicBezTo>
                  <a:lnTo>
                    <a:pt x="5649" y="257731"/>
                  </a:lnTo>
                  <a:cubicBezTo>
                    <a:pt x="2529" y="257731"/>
                    <a:pt x="0" y="255202"/>
                    <a:pt x="0" y="252082"/>
                  </a:cubicBezTo>
                  <a:lnTo>
                    <a:pt x="0" y="5649"/>
                  </a:lnTo>
                  <a:cubicBezTo>
                    <a:pt x="0" y="2529"/>
                    <a:pt x="2529" y="0"/>
                    <a:pt x="5649" y="0"/>
                  </a:cubicBezTo>
                  <a:close/>
                </a:path>
              </a:pathLst>
            </a:custGeom>
            <a:solidFill>
              <a:srgbClr val="3EDAD8"/>
            </a:solidFill>
          </p:spPr>
          <p:txBody>
            <a:bodyPr/>
            <a:lstStyle/>
            <a:p>
              <a:endParaRPr lang="en-US"/>
            </a:p>
          </p:txBody>
        </p:sp>
        <p:sp>
          <p:nvSpPr>
            <p:cNvPr id="7" name="TextBox 7"/>
            <p:cNvSpPr txBox="1"/>
            <p:nvPr/>
          </p:nvSpPr>
          <p:spPr>
            <a:xfrm>
              <a:off x="0" y="-76200"/>
              <a:ext cx="830210" cy="333931"/>
            </a:xfrm>
            <a:prstGeom prst="rect">
              <a:avLst/>
            </a:prstGeom>
          </p:spPr>
          <p:txBody>
            <a:bodyPr lIns="50800" tIns="50800" rIns="50800" bIns="50800" rtlCol="0" anchor="ctr"/>
            <a:lstStyle/>
            <a:p>
              <a:pPr algn="ctr">
                <a:lnSpc>
                  <a:spcPts val="3749"/>
                </a:lnSpc>
              </a:pPr>
              <a:r>
                <a:rPr lang="en-US" sz="2499" spc="124">
                  <a:solidFill>
                    <a:srgbClr val="FFFFFF"/>
                  </a:solidFill>
                  <a:latin typeface="Aileron Bold"/>
                </a:rPr>
                <a:t>6. Calling tags_per_user</a:t>
              </a:r>
            </a:p>
          </p:txBody>
        </p:sp>
      </p:grpSp>
      <p:grpSp>
        <p:nvGrpSpPr>
          <p:cNvPr id="8" name="Group 8"/>
          <p:cNvGrpSpPr/>
          <p:nvPr/>
        </p:nvGrpSpPr>
        <p:grpSpPr>
          <a:xfrm>
            <a:off x="13646094" y="6683061"/>
            <a:ext cx="4111419" cy="1444625"/>
            <a:chOff x="0" y="0"/>
            <a:chExt cx="830210" cy="291710"/>
          </a:xfrm>
        </p:grpSpPr>
        <p:sp>
          <p:nvSpPr>
            <p:cNvPr id="9" name="Freeform 9"/>
            <p:cNvSpPr/>
            <p:nvPr/>
          </p:nvSpPr>
          <p:spPr>
            <a:xfrm>
              <a:off x="0" y="0"/>
              <a:ext cx="830210" cy="291710"/>
            </a:xfrm>
            <a:custGeom>
              <a:avLst/>
              <a:gdLst/>
              <a:ahLst/>
              <a:cxnLst/>
              <a:rect l="l" t="t" r="r" b="b"/>
              <a:pathLst>
                <a:path w="830210" h="291710">
                  <a:moveTo>
                    <a:pt x="5649" y="0"/>
                  </a:moveTo>
                  <a:lnTo>
                    <a:pt x="824561" y="0"/>
                  </a:lnTo>
                  <a:cubicBezTo>
                    <a:pt x="826060" y="0"/>
                    <a:pt x="827496" y="595"/>
                    <a:pt x="828556" y="1655"/>
                  </a:cubicBezTo>
                  <a:cubicBezTo>
                    <a:pt x="829615" y="2714"/>
                    <a:pt x="830210" y="4151"/>
                    <a:pt x="830210" y="5649"/>
                  </a:cubicBezTo>
                  <a:lnTo>
                    <a:pt x="830210" y="286061"/>
                  </a:lnTo>
                  <a:cubicBezTo>
                    <a:pt x="830210" y="289181"/>
                    <a:pt x="827681" y="291710"/>
                    <a:pt x="824561" y="291710"/>
                  </a:cubicBezTo>
                  <a:lnTo>
                    <a:pt x="5649" y="291710"/>
                  </a:lnTo>
                  <a:cubicBezTo>
                    <a:pt x="2529" y="291710"/>
                    <a:pt x="0" y="289181"/>
                    <a:pt x="0" y="286061"/>
                  </a:cubicBezTo>
                  <a:lnTo>
                    <a:pt x="0" y="5649"/>
                  </a:lnTo>
                  <a:cubicBezTo>
                    <a:pt x="0" y="2529"/>
                    <a:pt x="2529" y="0"/>
                    <a:pt x="5649" y="0"/>
                  </a:cubicBezTo>
                  <a:close/>
                </a:path>
              </a:pathLst>
            </a:custGeom>
            <a:solidFill>
              <a:srgbClr val="37C9EF"/>
            </a:solidFill>
          </p:spPr>
          <p:txBody>
            <a:bodyPr/>
            <a:lstStyle/>
            <a:p>
              <a:endParaRPr lang="en-US"/>
            </a:p>
          </p:txBody>
        </p:sp>
        <p:sp>
          <p:nvSpPr>
            <p:cNvPr id="10" name="TextBox 10"/>
            <p:cNvSpPr txBox="1"/>
            <p:nvPr/>
          </p:nvSpPr>
          <p:spPr>
            <a:xfrm>
              <a:off x="0" y="-76200"/>
              <a:ext cx="830210" cy="367910"/>
            </a:xfrm>
            <a:prstGeom prst="rect">
              <a:avLst/>
            </a:prstGeom>
          </p:spPr>
          <p:txBody>
            <a:bodyPr lIns="50800" tIns="50800" rIns="50800" bIns="50800" rtlCol="0" anchor="ctr"/>
            <a:lstStyle/>
            <a:p>
              <a:pPr algn="ctr">
                <a:lnSpc>
                  <a:spcPts val="3749"/>
                </a:lnSpc>
              </a:pPr>
              <a:r>
                <a:rPr lang="en-US" sz="2499" spc="124">
                  <a:solidFill>
                    <a:srgbClr val="FFFFFF"/>
                  </a:solidFill>
                  <a:latin typeface="Aileron Bold"/>
                </a:rPr>
                <a:t>7. Calling to get processed data</a:t>
              </a:r>
            </a:p>
          </p:txBody>
        </p:sp>
      </p:grpSp>
      <p:grpSp>
        <p:nvGrpSpPr>
          <p:cNvPr id="11" name="Group 11"/>
          <p:cNvGrpSpPr/>
          <p:nvPr/>
        </p:nvGrpSpPr>
        <p:grpSpPr>
          <a:xfrm>
            <a:off x="12533290" y="8472605"/>
            <a:ext cx="4567128" cy="1821988"/>
            <a:chOff x="-13386" y="-46855"/>
            <a:chExt cx="922231" cy="367910"/>
          </a:xfrm>
        </p:grpSpPr>
        <p:sp>
          <p:nvSpPr>
            <p:cNvPr id="12" name="Freeform 12"/>
            <p:cNvSpPr/>
            <p:nvPr/>
          </p:nvSpPr>
          <p:spPr>
            <a:xfrm>
              <a:off x="0" y="0"/>
              <a:ext cx="908845" cy="291710"/>
            </a:xfrm>
            <a:custGeom>
              <a:avLst/>
              <a:gdLst/>
              <a:ahLst/>
              <a:cxnLst/>
              <a:rect l="l" t="t" r="r" b="b"/>
              <a:pathLst>
                <a:path w="908845" h="291710">
                  <a:moveTo>
                    <a:pt x="5160" y="0"/>
                  </a:moveTo>
                  <a:lnTo>
                    <a:pt x="903685" y="0"/>
                  </a:lnTo>
                  <a:cubicBezTo>
                    <a:pt x="906535" y="0"/>
                    <a:pt x="908845" y="2310"/>
                    <a:pt x="908845" y="5160"/>
                  </a:cubicBezTo>
                  <a:lnTo>
                    <a:pt x="908845" y="286550"/>
                  </a:lnTo>
                  <a:cubicBezTo>
                    <a:pt x="908845" y="287918"/>
                    <a:pt x="908301" y="289231"/>
                    <a:pt x="907333" y="290199"/>
                  </a:cubicBezTo>
                  <a:cubicBezTo>
                    <a:pt x="906366" y="291167"/>
                    <a:pt x="905053" y="291710"/>
                    <a:pt x="903685" y="291710"/>
                  </a:cubicBezTo>
                  <a:lnTo>
                    <a:pt x="5160" y="291710"/>
                  </a:lnTo>
                  <a:cubicBezTo>
                    <a:pt x="3792" y="291710"/>
                    <a:pt x="2479" y="291167"/>
                    <a:pt x="1511" y="290199"/>
                  </a:cubicBezTo>
                  <a:cubicBezTo>
                    <a:pt x="544" y="289231"/>
                    <a:pt x="0" y="287918"/>
                    <a:pt x="0" y="286550"/>
                  </a:cubicBezTo>
                  <a:lnTo>
                    <a:pt x="0" y="5160"/>
                  </a:lnTo>
                  <a:cubicBezTo>
                    <a:pt x="0" y="3792"/>
                    <a:pt x="544" y="2479"/>
                    <a:pt x="1511" y="1511"/>
                  </a:cubicBezTo>
                  <a:cubicBezTo>
                    <a:pt x="2479" y="544"/>
                    <a:pt x="3792" y="0"/>
                    <a:pt x="5160" y="0"/>
                  </a:cubicBezTo>
                  <a:close/>
                </a:path>
              </a:pathLst>
            </a:custGeom>
            <a:solidFill>
              <a:srgbClr val="2C92D5"/>
            </a:solidFill>
          </p:spPr>
          <p:txBody>
            <a:bodyPr/>
            <a:lstStyle/>
            <a:p>
              <a:endParaRPr lang="en-US"/>
            </a:p>
          </p:txBody>
        </p:sp>
        <p:sp>
          <p:nvSpPr>
            <p:cNvPr id="13" name="TextBox 13"/>
            <p:cNvSpPr txBox="1"/>
            <p:nvPr/>
          </p:nvSpPr>
          <p:spPr>
            <a:xfrm>
              <a:off x="-13386" y="-46855"/>
              <a:ext cx="908845" cy="367910"/>
            </a:xfrm>
            <a:prstGeom prst="rect">
              <a:avLst/>
            </a:prstGeom>
          </p:spPr>
          <p:txBody>
            <a:bodyPr lIns="50800" tIns="50800" rIns="50800" bIns="50800" rtlCol="0" anchor="ctr"/>
            <a:lstStyle/>
            <a:p>
              <a:pPr algn="ctr">
                <a:lnSpc>
                  <a:spcPts val="3749"/>
                </a:lnSpc>
              </a:pPr>
              <a:r>
                <a:rPr lang="en-US" sz="2499" spc="124" dirty="0">
                  <a:solidFill>
                    <a:srgbClr val="FFFFFF"/>
                  </a:solidFill>
                  <a:latin typeface="Aileron Bold"/>
                </a:rPr>
                <a:t>8. Storing the variables and the data in the respective tables</a:t>
              </a:r>
            </a:p>
          </p:txBody>
        </p:sp>
      </p:grpSp>
      <p:grpSp>
        <p:nvGrpSpPr>
          <p:cNvPr id="14" name="Group 14"/>
          <p:cNvGrpSpPr/>
          <p:nvPr/>
        </p:nvGrpSpPr>
        <p:grpSpPr>
          <a:xfrm>
            <a:off x="1351681" y="8586085"/>
            <a:ext cx="4148348" cy="1506099"/>
            <a:chOff x="-7457" y="-53197"/>
            <a:chExt cx="837667" cy="304123"/>
          </a:xfrm>
        </p:grpSpPr>
        <p:sp>
          <p:nvSpPr>
            <p:cNvPr id="15" name="Freeform 15"/>
            <p:cNvSpPr/>
            <p:nvPr/>
          </p:nvSpPr>
          <p:spPr>
            <a:xfrm>
              <a:off x="0" y="0"/>
              <a:ext cx="830210" cy="227923"/>
            </a:xfrm>
            <a:custGeom>
              <a:avLst/>
              <a:gdLst/>
              <a:ahLst/>
              <a:cxnLst/>
              <a:rect l="l" t="t" r="r" b="b"/>
              <a:pathLst>
                <a:path w="830210" h="227923">
                  <a:moveTo>
                    <a:pt x="5649" y="0"/>
                  </a:moveTo>
                  <a:lnTo>
                    <a:pt x="824561" y="0"/>
                  </a:lnTo>
                  <a:cubicBezTo>
                    <a:pt x="826060" y="0"/>
                    <a:pt x="827496" y="595"/>
                    <a:pt x="828556" y="1655"/>
                  </a:cubicBezTo>
                  <a:cubicBezTo>
                    <a:pt x="829615" y="2714"/>
                    <a:pt x="830210" y="4151"/>
                    <a:pt x="830210" y="5649"/>
                  </a:cubicBezTo>
                  <a:lnTo>
                    <a:pt x="830210" y="222274"/>
                  </a:lnTo>
                  <a:cubicBezTo>
                    <a:pt x="830210" y="225394"/>
                    <a:pt x="827681" y="227923"/>
                    <a:pt x="824561" y="227923"/>
                  </a:cubicBezTo>
                  <a:lnTo>
                    <a:pt x="5649" y="227923"/>
                  </a:lnTo>
                  <a:cubicBezTo>
                    <a:pt x="2529" y="227923"/>
                    <a:pt x="0" y="225394"/>
                    <a:pt x="0" y="222274"/>
                  </a:cubicBezTo>
                  <a:lnTo>
                    <a:pt x="0" y="5649"/>
                  </a:lnTo>
                  <a:cubicBezTo>
                    <a:pt x="0" y="2529"/>
                    <a:pt x="2529" y="0"/>
                    <a:pt x="5649" y="0"/>
                  </a:cubicBezTo>
                  <a:close/>
                </a:path>
              </a:pathLst>
            </a:custGeom>
            <a:solidFill>
              <a:srgbClr val="2C92D5"/>
            </a:solidFill>
          </p:spPr>
          <p:txBody>
            <a:bodyPr/>
            <a:lstStyle/>
            <a:p>
              <a:endParaRPr lang="en-US"/>
            </a:p>
          </p:txBody>
        </p:sp>
        <p:sp>
          <p:nvSpPr>
            <p:cNvPr id="16" name="TextBox 16"/>
            <p:cNvSpPr txBox="1"/>
            <p:nvPr/>
          </p:nvSpPr>
          <p:spPr>
            <a:xfrm>
              <a:off x="-7457" y="-53197"/>
              <a:ext cx="830210" cy="304123"/>
            </a:xfrm>
            <a:prstGeom prst="rect">
              <a:avLst/>
            </a:prstGeom>
          </p:spPr>
          <p:txBody>
            <a:bodyPr lIns="50800" tIns="50800" rIns="50800" bIns="50800" rtlCol="0" anchor="ctr"/>
            <a:lstStyle/>
            <a:p>
              <a:pPr algn="ctr">
                <a:lnSpc>
                  <a:spcPts val="3749"/>
                </a:lnSpc>
              </a:pPr>
              <a:r>
                <a:rPr lang="en-US" sz="2499" spc="124" dirty="0">
                  <a:solidFill>
                    <a:srgbClr val="FFFFFF"/>
                  </a:solidFill>
                  <a:latin typeface="Aileron Bold"/>
                </a:rPr>
                <a:t>4. Preprocess the extracted JSON Data</a:t>
              </a:r>
            </a:p>
          </p:txBody>
        </p:sp>
      </p:grpSp>
      <p:grpSp>
        <p:nvGrpSpPr>
          <p:cNvPr id="17" name="Group 17"/>
          <p:cNvGrpSpPr/>
          <p:nvPr/>
        </p:nvGrpSpPr>
        <p:grpSpPr>
          <a:xfrm>
            <a:off x="1325444" y="1506111"/>
            <a:ext cx="4255852" cy="2288712"/>
            <a:chOff x="-29165" y="-38100"/>
            <a:chExt cx="859375" cy="462155"/>
          </a:xfrm>
        </p:grpSpPr>
        <p:sp>
          <p:nvSpPr>
            <p:cNvPr id="18" name="Freeform 18"/>
            <p:cNvSpPr/>
            <p:nvPr/>
          </p:nvSpPr>
          <p:spPr>
            <a:xfrm>
              <a:off x="0" y="0"/>
              <a:ext cx="830210" cy="385955"/>
            </a:xfrm>
            <a:custGeom>
              <a:avLst/>
              <a:gdLst/>
              <a:ahLst/>
              <a:cxnLst/>
              <a:rect l="l" t="t" r="r" b="b"/>
              <a:pathLst>
                <a:path w="830210" h="385955">
                  <a:moveTo>
                    <a:pt x="5649" y="0"/>
                  </a:moveTo>
                  <a:lnTo>
                    <a:pt x="824561" y="0"/>
                  </a:lnTo>
                  <a:cubicBezTo>
                    <a:pt x="826060" y="0"/>
                    <a:pt x="827496" y="595"/>
                    <a:pt x="828556" y="1655"/>
                  </a:cubicBezTo>
                  <a:cubicBezTo>
                    <a:pt x="829615" y="2714"/>
                    <a:pt x="830210" y="4151"/>
                    <a:pt x="830210" y="5649"/>
                  </a:cubicBezTo>
                  <a:lnTo>
                    <a:pt x="830210" y="380306"/>
                  </a:lnTo>
                  <a:cubicBezTo>
                    <a:pt x="830210" y="383426"/>
                    <a:pt x="827681" y="385955"/>
                    <a:pt x="824561" y="385955"/>
                  </a:cubicBezTo>
                  <a:lnTo>
                    <a:pt x="5649" y="385955"/>
                  </a:lnTo>
                  <a:cubicBezTo>
                    <a:pt x="2529" y="385955"/>
                    <a:pt x="0" y="383426"/>
                    <a:pt x="0" y="380306"/>
                  </a:cubicBezTo>
                  <a:lnTo>
                    <a:pt x="0" y="5649"/>
                  </a:lnTo>
                  <a:cubicBezTo>
                    <a:pt x="0" y="2529"/>
                    <a:pt x="2529" y="0"/>
                    <a:pt x="5649" y="0"/>
                  </a:cubicBezTo>
                  <a:close/>
                </a:path>
              </a:pathLst>
            </a:custGeom>
            <a:solidFill>
              <a:srgbClr val="55C4D4"/>
            </a:solidFill>
          </p:spPr>
          <p:txBody>
            <a:bodyPr/>
            <a:lstStyle/>
            <a:p>
              <a:endParaRPr lang="en-US"/>
            </a:p>
          </p:txBody>
        </p:sp>
        <p:sp>
          <p:nvSpPr>
            <p:cNvPr id="19" name="TextBox 19"/>
            <p:cNvSpPr txBox="1"/>
            <p:nvPr/>
          </p:nvSpPr>
          <p:spPr>
            <a:xfrm>
              <a:off x="-29165" y="-38100"/>
              <a:ext cx="830210" cy="462155"/>
            </a:xfrm>
            <a:prstGeom prst="rect">
              <a:avLst/>
            </a:prstGeom>
          </p:spPr>
          <p:txBody>
            <a:bodyPr lIns="50800" tIns="50800" rIns="50800" bIns="50800" rtlCol="0" anchor="ctr"/>
            <a:lstStyle/>
            <a:p>
              <a:pPr marL="269874" lvl="1" algn="ctr">
                <a:lnSpc>
                  <a:spcPts val="3749"/>
                </a:lnSpc>
              </a:pPr>
              <a:r>
                <a:rPr lang="en-US" sz="2499" spc="124" dirty="0">
                  <a:solidFill>
                    <a:srgbClr val="FFFFFF"/>
                  </a:solidFill>
                  <a:latin typeface="Aileron Bold"/>
                </a:rPr>
                <a:t>1.Fetching previously stored variables or else initializing new variables </a:t>
              </a:r>
            </a:p>
          </p:txBody>
        </p:sp>
      </p:grpSp>
      <p:grpSp>
        <p:nvGrpSpPr>
          <p:cNvPr id="20" name="Group 20"/>
          <p:cNvGrpSpPr/>
          <p:nvPr/>
        </p:nvGrpSpPr>
        <p:grpSpPr>
          <a:xfrm>
            <a:off x="569275" y="3924302"/>
            <a:ext cx="4135953" cy="1821988"/>
            <a:chOff x="0" y="-38724"/>
            <a:chExt cx="835164" cy="367910"/>
          </a:xfrm>
        </p:grpSpPr>
        <p:sp>
          <p:nvSpPr>
            <p:cNvPr id="21" name="Freeform 21"/>
            <p:cNvSpPr/>
            <p:nvPr/>
          </p:nvSpPr>
          <p:spPr>
            <a:xfrm>
              <a:off x="0" y="0"/>
              <a:ext cx="830210" cy="291710"/>
            </a:xfrm>
            <a:custGeom>
              <a:avLst/>
              <a:gdLst/>
              <a:ahLst/>
              <a:cxnLst/>
              <a:rect l="l" t="t" r="r" b="b"/>
              <a:pathLst>
                <a:path w="830210" h="291710">
                  <a:moveTo>
                    <a:pt x="5649" y="0"/>
                  </a:moveTo>
                  <a:lnTo>
                    <a:pt x="824561" y="0"/>
                  </a:lnTo>
                  <a:cubicBezTo>
                    <a:pt x="826060" y="0"/>
                    <a:pt x="827496" y="595"/>
                    <a:pt x="828556" y="1655"/>
                  </a:cubicBezTo>
                  <a:cubicBezTo>
                    <a:pt x="829615" y="2714"/>
                    <a:pt x="830210" y="4151"/>
                    <a:pt x="830210" y="5649"/>
                  </a:cubicBezTo>
                  <a:lnTo>
                    <a:pt x="830210" y="286061"/>
                  </a:lnTo>
                  <a:cubicBezTo>
                    <a:pt x="830210" y="289181"/>
                    <a:pt x="827681" y="291710"/>
                    <a:pt x="824561" y="291710"/>
                  </a:cubicBezTo>
                  <a:lnTo>
                    <a:pt x="5649" y="291710"/>
                  </a:lnTo>
                  <a:cubicBezTo>
                    <a:pt x="2529" y="291710"/>
                    <a:pt x="0" y="289181"/>
                    <a:pt x="0" y="286061"/>
                  </a:cubicBezTo>
                  <a:lnTo>
                    <a:pt x="0" y="5649"/>
                  </a:lnTo>
                  <a:cubicBezTo>
                    <a:pt x="0" y="2529"/>
                    <a:pt x="2529" y="0"/>
                    <a:pt x="5649" y="0"/>
                  </a:cubicBezTo>
                  <a:close/>
                </a:path>
              </a:pathLst>
            </a:custGeom>
            <a:solidFill>
              <a:srgbClr val="3EDAD8"/>
            </a:solidFill>
          </p:spPr>
          <p:txBody>
            <a:bodyPr/>
            <a:lstStyle/>
            <a:p>
              <a:endParaRPr lang="en-US"/>
            </a:p>
          </p:txBody>
        </p:sp>
        <p:sp>
          <p:nvSpPr>
            <p:cNvPr id="22" name="TextBox 22"/>
            <p:cNvSpPr txBox="1"/>
            <p:nvPr/>
          </p:nvSpPr>
          <p:spPr>
            <a:xfrm>
              <a:off x="4954" y="-38724"/>
              <a:ext cx="830210" cy="367910"/>
            </a:xfrm>
            <a:prstGeom prst="rect">
              <a:avLst/>
            </a:prstGeom>
          </p:spPr>
          <p:txBody>
            <a:bodyPr lIns="50800" tIns="50800" rIns="50800" bIns="50800" rtlCol="0" anchor="ctr"/>
            <a:lstStyle/>
            <a:p>
              <a:pPr algn="ctr">
                <a:lnSpc>
                  <a:spcPts val="3749"/>
                </a:lnSpc>
              </a:pPr>
              <a:r>
                <a:rPr lang="en-US" sz="2499" spc="124" dirty="0">
                  <a:solidFill>
                    <a:srgbClr val="FFFFFF"/>
                  </a:solidFill>
                  <a:latin typeface="Aileron Bold"/>
                </a:rPr>
                <a:t>2. Extracting list of users from Stack Overflow</a:t>
              </a:r>
            </a:p>
          </p:txBody>
        </p:sp>
      </p:grpSp>
      <p:grpSp>
        <p:nvGrpSpPr>
          <p:cNvPr id="23" name="Group 23"/>
          <p:cNvGrpSpPr/>
          <p:nvPr/>
        </p:nvGrpSpPr>
        <p:grpSpPr>
          <a:xfrm>
            <a:off x="290857" y="6652324"/>
            <a:ext cx="4111419" cy="1506099"/>
            <a:chOff x="0" y="-38100"/>
            <a:chExt cx="830210" cy="304123"/>
          </a:xfrm>
        </p:grpSpPr>
        <p:sp>
          <p:nvSpPr>
            <p:cNvPr id="24" name="Freeform 24"/>
            <p:cNvSpPr/>
            <p:nvPr/>
          </p:nvSpPr>
          <p:spPr>
            <a:xfrm>
              <a:off x="0" y="0"/>
              <a:ext cx="830210" cy="227923"/>
            </a:xfrm>
            <a:custGeom>
              <a:avLst/>
              <a:gdLst/>
              <a:ahLst/>
              <a:cxnLst/>
              <a:rect l="l" t="t" r="r" b="b"/>
              <a:pathLst>
                <a:path w="830210" h="227923">
                  <a:moveTo>
                    <a:pt x="5649" y="0"/>
                  </a:moveTo>
                  <a:lnTo>
                    <a:pt x="824561" y="0"/>
                  </a:lnTo>
                  <a:cubicBezTo>
                    <a:pt x="826060" y="0"/>
                    <a:pt x="827496" y="595"/>
                    <a:pt x="828556" y="1655"/>
                  </a:cubicBezTo>
                  <a:cubicBezTo>
                    <a:pt x="829615" y="2714"/>
                    <a:pt x="830210" y="4151"/>
                    <a:pt x="830210" y="5649"/>
                  </a:cubicBezTo>
                  <a:lnTo>
                    <a:pt x="830210" y="222274"/>
                  </a:lnTo>
                  <a:cubicBezTo>
                    <a:pt x="830210" y="225394"/>
                    <a:pt x="827681" y="227923"/>
                    <a:pt x="824561" y="227923"/>
                  </a:cubicBezTo>
                  <a:lnTo>
                    <a:pt x="5649" y="227923"/>
                  </a:lnTo>
                  <a:cubicBezTo>
                    <a:pt x="2529" y="227923"/>
                    <a:pt x="0" y="225394"/>
                    <a:pt x="0" y="222274"/>
                  </a:cubicBezTo>
                  <a:lnTo>
                    <a:pt x="0" y="5649"/>
                  </a:lnTo>
                  <a:cubicBezTo>
                    <a:pt x="0" y="2529"/>
                    <a:pt x="2529" y="0"/>
                    <a:pt x="5649" y="0"/>
                  </a:cubicBezTo>
                  <a:close/>
                </a:path>
              </a:pathLst>
            </a:custGeom>
            <a:solidFill>
              <a:srgbClr val="37C9EF"/>
            </a:solidFill>
          </p:spPr>
          <p:txBody>
            <a:bodyPr/>
            <a:lstStyle/>
            <a:p>
              <a:endParaRPr lang="en-US"/>
            </a:p>
          </p:txBody>
        </p:sp>
        <p:sp>
          <p:nvSpPr>
            <p:cNvPr id="25" name="TextBox 25"/>
            <p:cNvSpPr txBox="1"/>
            <p:nvPr/>
          </p:nvSpPr>
          <p:spPr>
            <a:xfrm>
              <a:off x="0" y="-38100"/>
              <a:ext cx="830210" cy="304123"/>
            </a:xfrm>
            <a:prstGeom prst="rect">
              <a:avLst/>
            </a:prstGeom>
          </p:spPr>
          <p:txBody>
            <a:bodyPr lIns="50800" tIns="50800" rIns="50800" bIns="50800" rtlCol="0" anchor="ctr"/>
            <a:lstStyle/>
            <a:p>
              <a:pPr algn="ctr">
                <a:lnSpc>
                  <a:spcPts val="3749"/>
                </a:lnSpc>
              </a:pPr>
              <a:r>
                <a:rPr lang="en-US" sz="2499" spc="124" dirty="0">
                  <a:solidFill>
                    <a:srgbClr val="FFFFFF"/>
                  </a:solidFill>
                  <a:latin typeface="Aileron Bold"/>
                </a:rPr>
                <a:t>3. Extracting top 'n' tags of a users</a:t>
              </a:r>
            </a:p>
          </p:txBody>
        </p:sp>
      </p:grpSp>
      <p:sp>
        <p:nvSpPr>
          <p:cNvPr id="26" name="TextBox 26"/>
          <p:cNvSpPr txBox="1"/>
          <p:nvPr/>
        </p:nvSpPr>
        <p:spPr>
          <a:xfrm>
            <a:off x="3525586" y="409258"/>
            <a:ext cx="11582573" cy="619442"/>
          </a:xfrm>
          <a:prstGeom prst="rect">
            <a:avLst/>
          </a:prstGeom>
        </p:spPr>
        <p:txBody>
          <a:bodyPr lIns="0" tIns="0" rIns="0" bIns="0" rtlCol="0" anchor="t">
            <a:spAutoFit/>
          </a:bodyPr>
          <a:lstStyle/>
          <a:p>
            <a:pPr marL="0" lvl="0" indent="0" algn="ctr">
              <a:lnSpc>
                <a:spcPts val="4991"/>
              </a:lnSpc>
              <a:spcBef>
                <a:spcPct val="0"/>
              </a:spcBef>
            </a:pPr>
            <a:r>
              <a:rPr lang="en-US" sz="3810" spc="114">
                <a:solidFill>
                  <a:srgbClr val="FFFFFF"/>
                </a:solidFill>
                <a:latin typeface="Bicubik"/>
              </a:rPr>
              <a:t>STACKOVERFLOW - DATA EXTRACTION</a:t>
            </a:r>
          </a:p>
        </p:txBody>
      </p:sp>
      <p:sp>
        <p:nvSpPr>
          <p:cNvPr id="27" name="AutoShape 27"/>
          <p:cNvSpPr/>
          <p:nvPr/>
        </p:nvSpPr>
        <p:spPr>
          <a:xfrm>
            <a:off x="5581295" y="2650467"/>
            <a:ext cx="2720528" cy="25348"/>
          </a:xfrm>
          <a:prstGeom prst="line">
            <a:avLst/>
          </a:prstGeom>
          <a:ln w="38100" cap="flat">
            <a:solidFill>
              <a:srgbClr val="A8A8A8"/>
            </a:solidFill>
            <a:prstDash val="solid"/>
            <a:headEnd type="triangle" w="lg" len="med"/>
            <a:tailEnd type="none" w="sm" len="sm"/>
          </a:ln>
        </p:spPr>
        <p:txBody>
          <a:bodyPr/>
          <a:lstStyle/>
          <a:p>
            <a:endParaRPr lang="en-US"/>
          </a:p>
        </p:txBody>
      </p:sp>
      <p:sp>
        <p:nvSpPr>
          <p:cNvPr id="28" name="AutoShape 28"/>
          <p:cNvSpPr/>
          <p:nvPr/>
        </p:nvSpPr>
        <p:spPr>
          <a:xfrm>
            <a:off x="9856810" y="2675815"/>
            <a:ext cx="2716969" cy="0"/>
          </a:xfrm>
          <a:prstGeom prst="line">
            <a:avLst/>
          </a:prstGeom>
          <a:ln w="38100" cap="flat">
            <a:solidFill>
              <a:srgbClr val="A8A8A8"/>
            </a:solidFill>
            <a:prstDash val="solid"/>
            <a:headEnd type="none" w="sm" len="sm"/>
            <a:tailEnd type="triangle" w="lg" len="med"/>
          </a:ln>
        </p:spPr>
        <p:txBody>
          <a:bodyPr/>
          <a:lstStyle/>
          <a:p>
            <a:endParaRPr lang="en-US"/>
          </a:p>
        </p:txBody>
      </p:sp>
      <p:sp>
        <p:nvSpPr>
          <p:cNvPr id="29" name="AutoShape 29"/>
          <p:cNvSpPr/>
          <p:nvPr/>
        </p:nvSpPr>
        <p:spPr>
          <a:xfrm>
            <a:off x="4680694" y="4844759"/>
            <a:ext cx="3645976" cy="4059"/>
          </a:xfrm>
          <a:prstGeom prst="line">
            <a:avLst/>
          </a:prstGeom>
          <a:ln w="38100" cap="flat">
            <a:solidFill>
              <a:srgbClr val="A8A8A8"/>
            </a:solidFill>
            <a:prstDash val="solid"/>
            <a:headEnd type="triangle" w="lg" len="med"/>
            <a:tailEnd type="none" w="sm" len="sm"/>
          </a:ln>
        </p:spPr>
        <p:txBody>
          <a:bodyPr/>
          <a:lstStyle/>
          <a:p>
            <a:endParaRPr lang="en-US"/>
          </a:p>
        </p:txBody>
      </p:sp>
      <p:sp>
        <p:nvSpPr>
          <p:cNvPr id="30" name="AutoShape 30"/>
          <p:cNvSpPr/>
          <p:nvPr/>
        </p:nvSpPr>
        <p:spPr>
          <a:xfrm flipV="1">
            <a:off x="4402276" y="7405373"/>
            <a:ext cx="3874701" cy="0"/>
          </a:xfrm>
          <a:prstGeom prst="line">
            <a:avLst/>
          </a:prstGeom>
          <a:ln w="38100" cap="flat">
            <a:solidFill>
              <a:srgbClr val="A8A8A8"/>
            </a:solidFill>
            <a:prstDash val="solid"/>
            <a:headEnd type="triangle" w="lg" len="med"/>
            <a:tailEnd type="none" w="sm" len="sm"/>
          </a:ln>
        </p:spPr>
        <p:txBody>
          <a:bodyPr/>
          <a:lstStyle/>
          <a:p>
            <a:endParaRPr lang="en-US"/>
          </a:p>
        </p:txBody>
      </p:sp>
      <p:sp>
        <p:nvSpPr>
          <p:cNvPr id="31" name="AutoShape 31"/>
          <p:cNvSpPr/>
          <p:nvPr/>
        </p:nvSpPr>
        <p:spPr>
          <a:xfrm flipV="1">
            <a:off x="5571770" y="9426955"/>
            <a:ext cx="2730053" cy="0"/>
          </a:xfrm>
          <a:prstGeom prst="line">
            <a:avLst/>
          </a:prstGeom>
          <a:ln w="38100" cap="flat">
            <a:solidFill>
              <a:srgbClr val="A8A8A8"/>
            </a:solidFill>
            <a:prstDash val="solid"/>
            <a:headEnd type="triangle" w="lg" len="med"/>
            <a:tailEnd type="none" w="sm" len="sm"/>
          </a:ln>
        </p:spPr>
        <p:txBody>
          <a:bodyPr/>
          <a:lstStyle/>
          <a:p>
            <a:endParaRPr lang="en-US"/>
          </a:p>
        </p:txBody>
      </p:sp>
      <p:sp>
        <p:nvSpPr>
          <p:cNvPr id="32" name="AutoShape 32"/>
          <p:cNvSpPr/>
          <p:nvPr/>
        </p:nvSpPr>
        <p:spPr>
          <a:xfrm flipV="1">
            <a:off x="8301824" y="2650467"/>
            <a:ext cx="0" cy="2194292"/>
          </a:xfrm>
          <a:prstGeom prst="line">
            <a:avLst/>
          </a:prstGeom>
          <a:ln w="38100" cap="flat">
            <a:solidFill>
              <a:srgbClr val="A8A8A8"/>
            </a:solidFill>
            <a:prstDash val="solid"/>
            <a:headEnd type="none" w="sm" len="sm"/>
            <a:tailEnd type="none" w="sm" len="sm"/>
          </a:ln>
        </p:spPr>
        <p:txBody>
          <a:bodyPr/>
          <a:lstStyle/>
          <a:p>
            <a:endParaRPr lang="en-US"/>
          </a:p>
        </p:txBody>
      </p:sp>
      <p:sp>
        <p:nvSpPr>
          <p:cNvPr id="33" name="AutoShape 33"/>
          <p:cNvSpPr/>
          <p:nvPr/>
        </p:nvSpPr>
        <p:spPr>
          <a:xfrm flipV="1">
            <a:off x="9856810" y="2650467"/>
            <a:ext cx="0" cy="2140559"/>
          </a:xfrm>
          <a:prstGeom prst="line">
            <a:avLst/>
          </a:prstGeom>
          <a:ln w="38100" cap="flat">
            <a:solidFill>
              <a:srgbClr val="A8A8A8"/>
            </a:solidFill>
            <a:prstDash val="solid"/>
            <a:headEnd type="none" w="sm" len="sm"/>
            <a:tailEnd type="none" w="sm" len="sm"/>
          </a:ln>
        </p:spPr>
        <p:txBody>
          <a:bodyPr/>
          <a:lstStyle/>
          <a:p>
            <a:endParaRPr lang="en-US"/>
          </a:p>
        </p:txBody>
      </p:sp>
      <p:sp>
        <p:nvSpPr>
          <p:cNvPr id="34" name="AutoShape 34"/>
          <p:cNvSpPr/>
          <p:nvPr/>
        </p:nvSpPr>
        <p:spPr>
          <a:xfrm flipV="1">
            <a:off x="8301824" y="7804942"/>
            <a:ext cx="0" cy="1652235"/>
          </a:xfrm>
          <a:prstGeom prst="line">
            <a:avLst/>
          </a:prstGeom>
          <a:ln w="38100" cap="flat">
            <a:solidFill>
              <a:srgbClr val="A8A8A8"/>
            </a:solidFill>
            <a:prstDash val="solid"/>
            <a:headEnd type="none" w="sm" len="sm"/>
            <a:tailEnd type="none" w="sm" len="sm"/>
          </a:ln>
        </p:spPr>
        <p:txBody>
          <a:bodyPr/>
          <a:lstStyle/>
          <a:p>
            <a:endParaRPr lang="en-US"/>
          </a:p>
        </p:txBody>
      </p:sp>
      <p:sp>
        <p:nvSpPr>
          <p:cNvPr id="35" name="AutoShape 35"/>
          <p:cNvSpPr/>
          <p:nvPr/>
        </p:nvSpPr>
        <p:spPr>
          <a:xfrm flipV="1">
            <a:off x="9807116" y="7804942"/>
            <a:ext cx="0" cy="1652235"/>
          </a:xfrm>
          <a:prstGeom prst="line">
            <a:avLst/>
          </a:prstGeom>
          <a:ln w="38100" cap="flat">
            <a:solidFill>
              <a:srgbClr val="A8A8A8"/>
            </a:solidFill>
            <a:prstDash val="solid"/>
            <a:headEnd type="none" w="sm" len="sm"/>
            <a:tailEnd type="none" w="sm" len="sm"/>
          </a:ln>
        </p:spPr>
        <p:txBody>
          <a:bodyPr/>
          <a:lstStyle/>
          <a:p>
            <a:endParaRPr lang="en-US"/>
          </a:p>
        </p:txBody>
      </p:sp>
      <p:sp>
        <p:nvSpPr>
          <p:cNvPr id="36" name="AutoShape 36"/>
          <p:cNvSpPr/>
          <p:nvPr/>
        </p:nvSpPr>
        <p:spPr>
          <a:xfrm flipV="1">
            <a:off x="9832089" y="4844759"/>
            <a:ext cx="4083370" cy="11155"/>
          </a:xfrm>
          <a:prstGeom prst="line">
            <a:avLst/>
          </a:prstGeom>
          <a:ln w="38100" cap="flat">
            <a:solidFill>
              <a:srgbClr val="A8A8A8"/>
            </a:solidFill>
            <a:prstDash val="solid"/>
            <a:headEnd type="none" w="sm" len="sm"/>
            <a:tailEnd type="triangle" w="lg" len="med"/>
          </a:ln>
        </p:spPr>
        <p:txBody>
          <a:bodyPr/>
          <a:lstStyle/>
          <a:p>
            <a:endParaRPr lang="en-US"/>
          </a:p>
        </p:txBody>
      </p:sp>
      <p:sp>
        <p:nvSpPr>
          <p:cNvPr id="37" name="AutoShape 37"/>
          <p:cNvSpPr/>
          <p:nvPr/>
        </p:nvSpPr>
        <p:spPr>
          <a:xfrm>
            <a:off x="9807116" y="7372930"/>
            <a:ext cx="3838978" cy="32443"/>
          </a:xfrm>
          <a:prstGeom prst="line">
            <a:avLst/>
          </a:prstGeom>
          <a:ln w="38100" cap="flat">
            <a:solidFill>
              <a:srgbClr val="A8A8A8"/>
            </a:solidFill>
            <a:prstDash val="solid"/>
            <a:headEnd type="none" w="sm" len="sm"/>
            <a:tailEnd type="triangle" w="lg" len="med"/>
          </a:ln>
        </p:spPr>
        <p:txBody>
          <a:bodyPr/>
          <a:lstStyle/>
          <a:p>
            <a:endParaRPr lang="en-US"/>
          </a:p>
        </p:txBody>
      </p:sp>
      <p:grpSp>
        <p:nvGrpSpPr>
          <p:cNvPr id="38" name="Group 38"/>
          <p:cNvGrpSpPr/>
          <p:nvPr/>
        </p:nvGrpSpPr>
        <p:grpSpPr>
          <a:xfrm>
            <a:off x="6672727" y="3466739"/>
            <a:ext cx="4863265" cy="4992710"/>
            <a:chOff x="0" y="0"/>
            <a:chExt cx="902023" cy="926032"/>
          </a:xfrm>
        </p:grpSpPr>
        <p:sp>
          <p:nvSpPr>
            <p:cNvPr id="39" name="Freeform 39"/>
            <p:cNvSpPr/>
            <p:nvPr/>
          </p:nvSpPr>
          <p:spPr>
            <a:xfrm>
              <a:off x="0" y="0"/>
              <a:ext cx="902023" cy="926032"/>
            </a:xfrm>
            <a:custGeom>
              <a:avLst/>
              <a:gdLst/>
              <a:ahLst/>
              <a:cxnLst/>
              <a:rect l="l" t="t" r="r" b="b"/>
              <a:pathLst>
                <a:path w="902023" h="926032">
                  <a:moveTo>
                    <a:pt x="451011" y="0"/>
                  </a:moveTo>
                  <a:cubicBezTo>
                    <a:pt x="201925" y="0"/>
                    <a:pt x="0" y="207299"/>
                    <a:pt x="0" y="463016"/>
                  </a:cubicBezTo>
                  <a:cubicBezTo>
                    <a:pt x="0" y="718733"/>
                    <a:pt x="201925" y="926032"/>
                    <a:pt x="451011" y="926032"/>
                  </a:cubicBezTo>
                  <a:cubicBezTo>
                    <a:pt x="700098" y="926032"/>
                    <a:pt x="902023" y="718733"/>
                    <a:pt x="902023" y="463016"/>
                  </a:cubicBezTo>
                  <a:cubicBezTo>
                    <a:pt x="902023" y="207299"/>
                    <a:pt x="700098" y="0"/>
                    <a:pt x="451011" y="0"/>
                  </a:cubicBezTo>
                  <a:close/>
                </a:path>
              </a:pathLst>
            </a:custGeom>
            <a:solidFill>
              <a:srgbClr val="13538A"/>
            </a:solidFill>
          </p:spPr>
          <p:txBody>
            <a:bodyPr/>
            <a:lstStyle/>
            <a:p>
              <a:endParaRPr lang="en-US"/>
            </a:p>
          </p:txBody>
        </p:sp>
        <p:sp>
          <p:nvSpPr>
            <p:cNvPr id="40" name="TextBox 40"/>
            <p:cNvSpPr txBox="1"/>
            <p:nvPr/>
          </p:nvSpPr>
          <p:spPr>
            <a:xfrm>
              <a:off x="84565" y="-17959"/>
              <a:ext cx="732894" cy="857176"/>
            </a:xfrm>
            <a:prstGeom prst="rect">
              <a:avLst/>
            </a:prstGeom>
          </p:spPr>
          <p:txBody>
            <a:bodyPr lIns="50800" tIns="50800" rIns="50800" bIns="50800" rtlCol="0" anchor="ctr"/>
            <a:lstStyle/>
            <a:p>
              <a:pPr algn="ctr">
                <a:lnSpc>
                  <a:spcPts val="5249"/>
                </a:lnSpc>
              </a:pPr>
              <a:endParaRPr/>
            </a:p>
            <a:p>
              <a:pPr algn="ctr">
                <a:lnSpc>
                  <a:spcPts val="5249"/>
                </a:lnSpc>
              </a:pPr>
              <a:r>
                <a:rPr lang="en-US" sz="3499" spc="174">
                  <a:solidFill>
                    <a:srgbClr val="FFFFFF"/>
                  </a:solidFill>
                  <a:latin typeface="Garamond"/>
                </a:rPr>
                <a:t>PACKAGES :</a:t>
              </a:r>
            </a:p>
            <a:p>
              <a:pPr algn="ctr">
                <a:lnSpc>
                  <a:spcPts val="5249"/>
                </a:lnSpc>
              </a:pPr>
              <a:r>
                <a:rPr lang="en-US" sz="3499" spc="174">
                  <a:solidFill>
                    <a:srgbClr val="FFFFFF"/>
                  </a:solidFill>
                  <a:latin typeface="Garamond"/>
                </a:rPr>
                <a:t>PANDAS </a:t>
              </a:r>
            </a:p>
            <a:p>
              <a:pPr algn="ctr">
                <a:lnSpc>
                  <a:spcPts val="5249"/>
                </a:lnSpc>
              </a:pPr>
              <a:r>
                <a:rPr lang="en-US" sz="3499" spc="174">
                  <a:solidFill>
                    <a:srgbClr val="FFFFFF"/>
                  </a:solidFill>
                  <a:latin typeface="Garamond"/>
                </a:rPr>
                <a:t>NUMPY</a:t>
              </a:r>
            </a:p>
            <a:p>
              <a:pPr algn="ctr">
                <a:lnSpc>
                  <a:spcPts val="5249"/>
                </a:lnSpc>
              </a:pPr>
              <a:r>
                <a:rPr lang="en-US" sz="3499" spc="174">
                  <a:solidFill>
                    <a:srgbClr val="FFFFFF"/>
                  </a:solidFill>
                  <a:latin typeface="Garamond"/>
                </a:rPr>
                <a:t>REQUESTS</a:t>
              </a:r>
            </a:p>
            <a:p>
              <a:pPr algn="ctr">
                <a:lnSpc>
                  <a:spcPts val="5249"/>
                </a:lnSpc>
              </a:pPr>
              <a:endParaRPr lang="en-US" sz="3499" spc="174">
                <a:solidFill>
                  <a:srgbClr val="FFFFFF"/>
                </a:solidFill>
                <a:latin typeface="Garamond"/>
              </a:endParaRPr>
            </a:p>
          </p:txBody>
        </p:sp>
      </p:grpSp>
      <p:sp>
        <p:nvSpPr>
          <p:cNvPr id="41" name="AutoShape 41"/>
          <p:cNvSpPr/>
          <p:nvPr/>
        </p:nvSpPr>
        <p:spPr>
          <a:xfrm>
            <a:off x="9857954" y="9400843"/>
            <a:ext cx="2741626" cy="26112"/>
          </a:xfrm>
          <a:prstGeom prst="line">
            <a:avLst/>
          </a:prstGeom>
          <a:ln w="38100" cap="flat">
            <a:solidFill>
              <a:srgbClr val="A8A8A8"/>
            </a:solidFill>
            <a:prstDash val="solid"/>
            <a:headEnd type="none" w="sm" len="sm"/>
            <a:tailEnd type="triangle" w="lg" len="med"/>
          </a:ln>
        </p:spPr>
        <p:txBody>
          <a:bodyPr/>
          <a:lstStyle/>
          <a:p>
            <a:endParaRPr lang="en-US"/>
          </a:p>
        </p:txBody>
      </p:sp>
      <p:sp>
        <p:nvSpPr>
          <p:cNvPr id="42" name="Freeform 42"/>
          <p:cNvSpPr/>
          <p:nvPr/>
        </p:nvSpPr>
        <p:spPr>
          <a:xfrm rot="-5400000">
            <a:off x="9033843" y="164946"/>
            <a:ext cx="220313" cy="2260414"/>
          </a:xfrm>
          <a:custGeom>
            <a:avLst/>
            <a:gdLst/>
            <a:ahLst/>
            <a:cxnLst/>
            <a:rect l="l" t="t" r="r" b="b"/>
            <a:pathLst>
              <a:path w="220313" h="2260414">
                <a:moveTo>
                  <a:pt x="0" y="0"/>
                </a:moveTo>
                <a:lnTo>
                  <a:pt x="220314" y="0"/>
                </a:lnTo>
                <a:lnTo>
                  <a:pt x="220314" y="2260414"/>
                </a:lnTo>
                <a:lnTo>
                  <a:pt x="0" y="226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3" name="TextBox 43"/>
          <p:cNvSpPr txBox="1"/>
          <p:nvPr/>
        </p:nvSpPr>
        <p:spPr>
          <a:xfrm>
            <a:off x="1094650" y="54973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44" name="Freeform 44"/>
          <p:cNvSpPr/>
          <p:nvPr/>
        </p:nvSpPr>
        <p:spPr>
          <a:xfrm>
            <a:off x="671822" y="55195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5" name="Group 45"/>
          <p:cNvGrpSpPr/>
          <p:nvPr/>
        </p:nvGrpSpPr>
        <p:grpSpPr>
          <a:xfrm>
            <a:off x="17293116" y="565634"/>
            <a:ext cx="397367" cy="28996"/>
            <a:chOff x="0" y="0"/>
            <a:chExt cx="128243" cy="9358"/>
          </a:xfrm>
        </p:grpSpPr>
        <p:sp>
          <p:nvSpPr>
            <p:cNvPr id="46" name="Freeform 4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47" name="TextBox 4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48" name="Group 48"/>
          <p:cNvGrpSpPr/>
          <p:nvPr/>
        </p:nvGrpSpPr>
        <p:grpSpPr>
          <a:xfrm>
            <a:off x="17293116" y="657737"/>
            <a:ext cx="397367" cy="28996"/>
            <a:chOff x="0" y="0"/>
            <a:chExt cx="128243" cy="9358"/>
          </a:xfrm>
        </p:grpSpPr>
        <p:sp>
          <p:nvSpPr>
            <p:cNvPr id="49" name="Freeform 4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50" name="TextBox 5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51" name="Slide Number Placeholder 50">
            <a:extLst>
              <a:ext uri="{FF2B5EF4-FFF2-40B4-BE49-F238E27FC236}">
                <a16:creationId xmlns:a16="http://schemas.microsoft.com/office/drawing/2014/main" id="{AB5FFAC6-1F66-27DF-87C4-07B390A4653C}"/>
              </a:ext>
            </a:extLst>
          </p:cNvPr>
          <p:cNvSpPr>
            <a:spLocks noGrp="1"/>
          </p:cNvSpPr>
          <p:nvPr>
            <p:ph type="sldNum" sz="quarter" idx="12"/>
          </p:nvPr>
        </p:nvSpPr>
        <p:spPr>
          <a:xfrm>
            <a:off x="15618398" y="99561"/>
            <a:ext cx="2133600" cy="365125"/>
          </a:xfrm>
        </p:spPr>
        <p:txBody>
          <a:bodyPr/>
          <a:lstStyle/>
          <a:p>
            <a:fld id="{B6F15528-21DE-4FAA-801E-634DDDAF4B2B}" type="slidenum">
              <a:rPr lang="en-US" sz="3600" smtClean="0"/>
              <a:pPr/>
              <a:t>5</a:t>
            </a:fld>
            <a:endParaRPr lang="en-US"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1761366"/>
            <a:ext cx="1053872" cy="6585871"/>
            <a:chOff x="0" y="0"/>
            <a:chExt cx="150802" cy="942391"/>
          </a:xfrm>
        </p:grpSpPr>
        <p:sp>
          <p:nvSpPr>
            <p:cNvPr id="13" name="Freeform 13"/>
            <p:cNvSpPr/>
            <p:nvPr/>
          </p:nvSpPr>
          <p:spPr>
            <a:xfrm>
              <a:off x="0" y="0"/>
              <a:ext cx="150802" cy="942391"/>
            </a:xfrm>
            <a:custGeom>
              <a:avLst/>
              <a:gdLst/>
              <a:ahLst/>
              <a:cxnLst/>
              <a:rect l="l" t="t" r="r" b="b"/>
              <a:pathLst>
                <a:path w="150802" h="942391">
                  <a:moveTo>
                    <a:pt x="0" y="0"/>
                  </a:moveTo>
                  <a:lnTo>
                    <a:pt x="150802" y="0"/>
                  </a:lnTo>
                  <a:lnTo>
                    <a:pt x="150802" y="942391"/>
                  </a:lnTo>
                  <a:lnTo>
                    <a:pt x="0" y="942391"/>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4" name="TextBox 14"/>
            <p:cNvSpPr txBox="1"/>
            <p:nvPr/>
          </p:nvSpPr>
          <p:spPr>
            <a:xfrm>
              <a:off x="0" y="-38100"/>
              <a:ext cx="150802" cy="980491"/>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9298480" y="1211513"/>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4191344" y="3242648"/>
            <a:ext cx="11153128" cy="6399771"/>
          </a:xfrm>
          <a:custGeom>
            <a:avLst/>
            <a:gdLst/>
            <a:ahLst/>
            <a:cxnLst/>
            <a:rect l="l" t="t" r="r" b="b"/>
            <a:pathLst>
              <a:path w="11153128" h="6399771">
                <a:moveTo>
                  <a:pt x="0" y="0"/>
                </a:moveTo>
                <a:lnTo>
                  <a:pt x="11153128" y="0"/>
                </a:lnTo>
                <a:lnTo>
                  <a:pt x="11153128" y="6399771"/>
                </a:lnTo>
                <a:lnTo>
                  <a:pt x="0" y="6399771"/>
                </a:lnTo>
                <a:lnTo>
                  <a:pt x="0" y="0"/>
                </a:lnTo>
                <a:close/>
              </a:path>
            </a:pathLst>
          </a:custGeom>
          <a:blipFill>
            <a:blip r:embed="rId6"/>
            <a:stretch>
              <a:fillRect/>
            </a:stretch>
          </a:blipFill>
        </p:spPr>
        <p:txBody>
          <a:bodyPr/>
          <a:lstStyle/>
          <a:p>
            <a:endParaRPr lang="en-US"/>
          </a:p>
        </p:txBody>
      </p:sp>
      <p:sp>
        <p:nvSpPr>
          <p:cNvPr id="17" name="TextBox 17"/>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18" name="TextBox 18"/>
          <p:cNvSpPr txBox="1"/>
          <p:nvPr/>
        </p:nvSpPr>
        <p:spPr>
          <a:xfrm>
            <a:off x="4191344" y="966278"/>
            <a:ext cx="12259018"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DATA SCRAPING USING API</a:t>
            </a:r>
          </a:p>
        </p:txBody>
      </p:sp>
      <p:sp>
        <p:nvSpPr>
          <p:cNvPr id="19" name="Slide Number Placeholder 18">
            <a:extLst>
              <a:ext uri="{FF2B5EF4-FFF2-40B4-BE49-F238E27FC236}">
                <a16:creationId xmlns:a16="http://schemas.microsoft.com/office/drawing/2014/main" id="{44E955C0-7210-5C67-A25E-A7E6E0070545}"/>
              </a:ext>
            </a:extLst>
          </p:cNvPr>
          <p:cNvSpPr>
            <a:spLocks noGrp="1"/>
          </p:cNvSpPr>
          <p:nvPr>
            <p:ph type="sldNum" sz="quarter" idx="12"/>
          </p:nvPr>
        </p:nvSpPr>
        <p:spPr>
          <a:xfrm>
            <a:off x="15621000" y="114300"/>
            <a:ext cx="2133600" cy="365125"/>
          </a:xfrm>
        </p:spPr>
        <p:txBody>
          <a:bodyPr/>
          <a:lstStyle/>
          <a:p>
            <a:fld id="{B6F15528-21DE-4FAA-801E-634DDDAF4B2B}" type="slidenum">
              <a:rPr lang="en-US" sz="3600" smtClean="0"/>
              <a:pPr/>
              <a:t>6</a:t>
            </a:fld>
            <a:endParaRPr lang="en-US"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342243" y="4609794"/>
            <a:ext cx="2082189" cy="947590"/>
            <a:chOff x="0" y="0"/>
            <a:chExt cx="7245335" cy="3230880"/>
          </a:xfrm>
        </p:grpSpPr>
        <p:sp>
          <p:nvSpPr>
            <p:cNvPr id="3" name="Freeform 3"/>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3EDAD8"/>
            </a:solidFill>
          </p:spPr>
          <p:txBody>
            <a:bodyPr/>
            <a:lstStyle/>
            <a:p>
              <a:endParaRPr lang="en-US"/>
            </a:p>
          </p:txBody>
        </p:sp>
      </p:grpSp>
      <p:grpSp>
        <p:nvGrpSpPr>
          <p:cNvPr id="4" name="Group 4"/>
          <p:cNvGrpSpPr/>
          <p:nvPr/>
        </p:nvGrpSpPr>
        <p:grpSpPr>
          <a:xfrm>
            <a:off x="-342243" y="8925288"/>
            <a:ext cx="2082189" cy="947590"/>
            <a:chOff x="0" y="0"/>
            <a:chExt cx="7245335" cy="3230880"/>
          </a:xfrm>
        </p:grpSpPr>
        <p:sp>
          <p:nvSpPr>
            <p:cNvPr id="5" name="Freeform 5"/>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2C92D5"/>
            </a:solidFill>
          </p:spPr>
          <p:txBody>
            <a:bodyPr/>
            <a:lstStyle/>
            <a:p>
              <a:endParaRPr lang="en-US"/>
            </a:p>
          </p:txBody>
        </p:sp>
      </p:grpSp>
      <p:grpSp>
        <p:nvGrpSpPr>
          <p:cNvPr id="6" name="Group 6"/>
          <p:cNvGrpSpPr/>
          <p:nvPr/>
        </p:nvGrpSpPr>
        <p:grpSpPr>
          <a:xfrm>
            <a:off x="-342243" y="6784565"/>
            <a:ext cx="2082189" cy="947590"/>
            <a:chOff x="0" y="0"/>
            <a:chExt cx="7245335" cy="3230880"/>
          </a:xfrm>
        </p:grpSpPr>
        <p:sp>
          <p:nvSpPr>
            <p:cNvPr id="7" name="Freeform 7"/>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37C9EF"/>
            </a:solidFill>
          </p:spPr>
          <p:txBody>
            <a:bodyPr/>
            <a:lstStyle/>
            <a:p>
              <a:endParaRPr lang="en-US"/>
            </a:p>
          </p:txBody>
        </p:sp>
      </p:grpSp>
      <p:sp>
        <p:nvSpPr>
          <p:cNvPr id="8" name="TextBox 8"/>
          <p:cNvSpPr txBox="1"/>
          <p:nvPr/>
        </p:nvSpPr>
        <p:spPr>
          <a:xfrm>
            <a:off x="2151348" y="2738655"/>
            <a:ext cx="5962678" cy="448310"/>
          </a:xfrm>
          <a:prstGeom prst="rect">
            <a:avLst/>
          </a:prstGeom>
        </p:spPr>
        <p:txBody>
          <a:bodyPr lIns="0" tIns="0" rIns="0" bIns="0" rtlCol="0" anchor="t">
            <a:spAutoFit/>
          </a:bodyPr>
          <a:lstStyle/>
          <a:p>
            <a:pPr marL="0" lvl="0" indent="0">
              <a:lnSpc>
                <a:spcPts val="3640"/>
              </a:lnSpc>
            </a:pPr>
            <a:r>
              <a:rPr lang="en-US" sz="2600" spc="130">
                <a:solidFill>
                  <a:srgbClr val="FFFFFF"/>
                </a:solidFill>
                <a:latin typeface="Aileron"/>
              </a:rPr>
              <a:t>Database Connection Setup</a:t>
            </a:r>
          </a:p>
        </p:txBody>
      </p:sp>
      <p:sp>
        <p:nvSpPr>
          <p:cNvPr id="9" name="TextBox 9"/>
          <p:cNvSpPr txBox="1"/>
          <p:nvPr/>
        </p:nvSpPr>
        <p:spPr>
          <a:xfrm>
            <a:off x="2151348" y="4830859"/>
            <a:ext cx="5962678" cy="448310"/>
          </a:xfrm>
          <a:prstGeom prst="rect">
            <a:avLst/>
          </a:prstGeom>
        </p:spPr>
        <p:txBody>
          <a:bodyPr lIns="0" tIns="0" rIns="0" bIns="0" rtlCol="0" anchor="t">
            <a:spAutoFit/>
          </a:bodyPr>
          <a:lstStyle/>
          <a:p>
            <a:pPr marL="0" lvl="0" indent="0">
              <a:lnSpc>
                <a:spcPts val="3640"/>
              </a:lnSpc>
            </a:pPr>
            <a:r>
              <a:rPr lang="en-US" sz="2600" spc="130">
                <a:solidFill>
                  <a:srgbClr val="FFFFFF"/>
                </a:solidFill>
                <a:latin typeface="Aileron"/>
              </a:rPr>
              <a:t>GitHub API Authentication</a:t>
            </a:r>
          </a:p>
        </p:txBody>
      </p:sp>
      <p:sp>
        <p:nvSpPr>
          <p:cNvPr id="10" name="TextBox 10"/>
          <p:cNvSpPr txBox="1"/>
          <p:nvPr/>
        </p:nvSpPr>
        <p:spPr>
          <a:xfrm>
            <a:off x="2151348" y="6926994"/>
            <a:ext cx="5962678" cy="448310"/>
          </a:xfrm>
          <a:prstGeom prst="rect">
            <a:avLst/>
          </a:prstGeom>
        </p:spPr>
        <p:txBody>
          <a:bodyPr lIns="0" tIns="0" rIns="0" bIns="0" rtlCol="0" anchor="t">
            <a:spAutoFit/>
          </a:bodyPr>
          <a:lstStyle/>
          <a:p>
            <a:pPr marL="0" lvl="0" indent="0">
              <a:lnSpc>
                <a:spcPts val="3640"/>
              </a:lnSpc>
            </a:pPr>
            <a:r>
              <a:rPr lang="en-US" sz="2600" spc="130">
                <a:solidFill>
                  <a:srgbClr val="FFFFFF"/>
                </a:solidFill>
                <a:latin typeface="Aileron"/>
              </a:rPr>
              <a:t>MySQL Connection</a:t>
            </a:r>
          </a:p>
        </p:txBody>
      </p:sp>
      <p:sp>
        <p:nvSpPr>
          <p:cNvPr id="11" name="TextBox 11"/>
          <p:cNvSpPr txBox="1"/>
          <p:nvPr/>
        </p:nvSpPr>
        <p:spPr>
          <a:xfrm>
            <a:off x="2151348" y="9201150"/>
            <a:ext cx="5962678" cy="448310"/>
          </a:xfrm>
          <a:prstGeom prst="rect">
            <a:avLst/>
          </a:prstGeom>
        </p:spPr>
        <p:txBody>
          <a:bodyPr lIns="0" tIns="0" rIns="0" bIns="0" rtlCol="0" anchor="t">
            <a:spAutoFit/>
          </a:bodyPr>
          <a:lstStyle/>
          <a:p>
            <a:pPr marL="0" lvl="0" indent="0">
              <a:lnSpc>
                <a:spcPts val="3640"/>
              </a:lnSpc>
            </a:pPr>
            <a:r>
              <a:rPr lang="en-US" sz="2600" spc="130">
                <a:solidFill>
                  <a:srgbClr val="FFFFFF"/>
                </a:solidFill>
                <a:latin typeface="Aileron"/>
              </a:rPr>
              <a:t>Database Table Creation</a:t>
            </a:r>
          </a:p>
        </p:txBody>
      </p:sp>
      <p:grpSp>
        <p:nvGrpSpPr>
          <p:cNvPr id="12" name="Group 12"/>
          <p:cNvGrpSpPr/>
          <p:nvPr/>
        </p:nvGrpSpPr>
        <p:grpSpPr>
          <a:xfrm>
            <a:off x="-342243" y="2431324"/>
            <a:ext cx="2082189" cy="947590"/>
            <a:chOff x="0" y="0"/>
            <a:chExt cx="7245335" cy="3230880"/>
          </a:xfrm>
        </p:grpSpPr>
        <p:sp>
          <p:nvSpPr>
            <p:cNvPr id="13" name="Freeform 13"/>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86EAE9"/>
            </a:solidFill>
          </p:spPr>
          <p:txBody>
            <a:bodyPr/>
            <a:lstStyle/>
            <a:p>
              <a:endParaRPr lang="en-US"/>
            </a:p>
          </p:txBody>
        </p:sp>
      </p:grpSp>
      <p:grpSp>
        <p:nvGrpSpPr>
          <p:cNvPr id="14" name="Group 14"/>
          <p:cNvGrpSpPr/>
          <p:nvPr/>
        </p:nvGrpSpPr>
        <p:grpSpPr>
          <a:xfrm>
            <a:off x="9831730" y="4557826"/>
            <a:ext cx="2082189" cy="947590"/>
            <a:chOff x="0" y="0"/>
            <a:chExt cx="7245335" cy="3230880"/>
          </a:xfrm>
        </p:grpSpPr>
        <p:sp>
          <p:nvSpPr>
            <p:cNvPr id="15" name="Freeform 15"/>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3EDAD8"/>
            </a:solidFill>
          </p:spPr>
          <p:txBody>
            <a:bodyPr/>
            <a:lstStyle/>
            <a:p>
              <a:endParaRPr lang="en-US"/>
            </a:p>
          </p:txBody>
        </p:sp>
      </p:grpSp>
      <p:grpSp>
        <p:nvGrpSpPr>
          <p:cNvPr id="16" name="Group 16"/>
          <p:cNvGrpSpPr/>
          <p:nvPr/>
        </p:nvGrpSpPr>
        <p:grpSpPr>
          <a:xfrm>
            <a:off x="9831730" y="8873320"/>
            <a:ext cx="2082189" cy="947590"/>
            <a:chOff x="0" y="0"/>
            <a:chExt cx="7245335" cy="3230880"/>
          </a:xfrm>
        </p:grpSpPr>
        <p:sp>
          <p:nvSpPr>
            <p:cNvPr id="17" name="Freeform 17"/>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2C92D5"/>
            </a:solidFill>
          </p:spPr>
          <p:txBody>
            <a:bodyPr/>
            <a:lstStyle/>
            <a:p>
              <a:endParaRPr lang="en-US"/>
            </a:p>
          </p:txBody>
        </p:sp>
      </p:grpSp>
      <p:grpSp>
        <p:nvGrpSpPr>
          <p:cNvPr id="18" name="Group 18"/>
          <p:cNvGrpSpPr/>
          <p:nvPr/>
        </p:nvGrpSpPr>
        <p:grpSpPr>
          <a:xfrm>
            <a:off x="9831730" y="6732597"/>
            <a:ext cx="2082189" cy="947590"/>
            <a:chOff x="0" y="0"/>
            <a:chExt cx="7245335" cy="3230880"/>
          </a:xfrm>
        </p:grpSpPr>
        <p:sp>
          <p:nvSpPr>
            <p:cNvPr id="19" name="Freeform 19"/>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37C9EF"/>
            </a:solidFill>
          </p:spPr>
          <p:txBody>
            <a:bodyPr/>
            <a:lstStyle/>
            <a:p>
              <a:endParaRPr lang="en-US"/>
            </a:p>
          </p:txBody>
        </p:sp>
      </p:grpSp>
      <p:sp>
        <p:nvSpPr>
          <p:cNvPr id="20" name="TextBox 20"/>
          <p:cNvSpPr txBox="1"/>
          <p:nvPr/>
        </p:nvSpPr>
        <p:spPr>
          <a:xfrm>
            <a:off x="12325322" y="2625606"/>
            <a:ext cx="5962678" cy="448310"/>
          </a:xfrm>
          <a:prstGeom prst="rect">
            <a:avLst/>
          </a:prstGeom>
        </p:spPr>
        <p:txBody>
          <a:bodyPr lIns="0" tIns="0" rIns="0" bIns="0" rtlCol="0" anchor="t">
            <a:spAutoFit/>
          </a:bodyPr>
          <a:lstStyle/>
          <a:p>
            <a:pPr marL="0" lvl="0" indent="0">
              <a:lnSpc>
                <a:spcPts val="3640"/>
              </a:lnSpc>
            </a:pPr>
            <a:r>
              <a:rPr lang="en-US" sz="2600" spc="130">
                <a:solidFill>
                  <a:srgbClr val="FFFFFF"/>
                </a:solidFill>
                <a:latin typeface="Aileron"/>
              </a:rPr>
              <a:t>GitHub API User Search</a:t>
            </a:r>
          </a:p>
        </p:txBody>
      </p:sp>
      <p:sp>
        <p:nvSpPr>
          <p:cNvPr id="21" name="TextBox 21"/>
          <p:cNvSpPr txBox="1"/>
          <p:nvPr/>
        </p:nvSpPr>
        <p:spPr>
          <a:xfrm>
            <a:off x="12325322" y="4778891"/>
            <a:ext cx="5962678" cy="905510"/>
          </a:xfrm>
          <a:prstGeom prst="rect">
            <a:avLst/>
          </a:prstGeom>
        </p:spPr>
        <p:txBody>
          <a:bodyPr lIns="0" tIns="0" rIns="0" bIns="0" rtlCol="0" anchor="t">
            <a:spAutoFit/>
          </a:bodyPr>
          <a:lstStyle/>
          <a:p>
            <a:pPr marL="0" lvl="0" indent="0">
              <a:lnSpc>
                <a:spcPts val="3640"/>
              </a:lnSpc>
            </a:pPr>
            <a:r>
              <a:rPr lang="en-US" sz="2600" spc="130">
                <a:solidFill>
                  <a:srgbClr val="FFFFFF"/>
                </a:solidFill>
                <a:latin typeface="Aileron"/>
              </a:rPr>
              <a:t>GitHub API User Information Retrieval</a:t>
            </a:r>
          </a:p>
        </p:txBody>
      </p:sp>
      <p:sp>
        <p:nvSpPr>
          <p:cNvPr id="22" name="TextBox 22"/>
          <p:cNvSpPr txBox="1"/>
          <p:nvPr/>
        </p:nvSpPr>
        <p:spPr>
          <a:xfrm>
            <a:off x="12325322" y="6932814"/>
            <a:ext cx="4933978" cy="905510"/>
          </a:xfrm>
          <a:prstGeom prst="rect">
            <a:avLst/>
          </a:prstGeom>
        </p:spPr>
        <p:txBody>
          <a:bodyPr lIns="0" tIns="0" rIns="0" bIns="0" rtlCol="0" anchor="t">
            <a:spAutoFit/>
          </a:bodyPr>
          <a:lstStyle/>
          <a:p>
            <a:pPr marL="0" lvl="0" indent="0">
              <a:lnSpc>
                <a:spcPts val="3640"/>
              </a:lnSpc>
            </a:pPr>
            <a:r>
              <a:rPr lang="en-US" sz="2600" spc="130">
                <a:solidFill>
                  <a:srgbClr val="FFFFFF"/>
                </a:solidFill>
                <a:latin typeface="Aileron"/>
              </a:rPr>
              <a:t>Data Insertion into MySQL Database</a:t>
            </a:r>
          </a:p>
        </p:txBody>
      </p:sp>
      <p:sp>
        <p:nvSpPr>
          <p:cNvPr id="23" name="TextBox 23"/>
          <p:cNvSpPr txBox="1"/>
          <p:nvPr/>
        </p:nvSpPr>
        <p:spPr>
          <a:xfrm>
            <a:off x="12325322" y="9170110"/>
            <a:ext cx="5962678" cy="448310"/>
          </a:xfrm>
          <a:prstGeom prst="rect">
            <a:avLst/>
          </a:prstGeom>
        </p:spPr>
        <p:txBody>
          <a:bodyPr lIns="0" tIns="0" rIns="0" bIns="0" rtlCol="0" anchor="t">
            <a:spAutoFit/>
          </a:bodyPr>
          <a:lstStyle/>
          <a:p>
            <a:pPr marL="0" lvl="0" indent="0">
              <a:lnSpc>
                <a:spcPts val="3640"/>
              </a:lnSpc>
            </a:pPr>
            <a:r>
              <a:rPr lang="en-US" sz="2600" spc="130">
                <a:solidFill>
                  <a:srgbClr val="FFFFFF"/>
                </a:solidFill>
                <a:latin typeface="Aileron"/>
              </a:rPr>
              <a:t>Error Handling and Closing</a:t>
            </a:r>
          </a:p>
        </p:txBody>
      </p:sp>
      <p:grpSp>
        <p:nvGrpSpPr>
          <p:cNvPr id="24" name="Group 24"/>
          <p:cNvGrpSpPr/>
          <p:nvPr/>
        </p:nvGrpSpPr>
        <p:grpSpPr>
          <a:xfrm>
            <a:off x="9831730" y="2379356"/>
            <a:ext cx="2082189" cy="947590"/>
            <a:chOff x="0" y="0"/>
            <a:chExt cx="7245335" cy="3230880"/>
          </a:xfrm>
        </p:grpSpPr>
        <p:sp>
          <p:nvSpPr>
            <p:cNvPr id="25" name="Freeform 25"/>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86EAE9"/>
            </a:solidFill>
          </p:spPr>
          <p:txBody>
            <a:bodyPr/>
            <a:lstStyle/>
            <a:p>
              <a:endParaRPr lang="en-US"/>
            </a:p>
          </p:txBody>
        </p:sp>
      </p:grpSp>
      <p:sp>
        <p:nvSpPr>
          <p:cNvPr id="26" name="TextBox 26"/>
          <p:cNvSpPr txBox="1"/>
          <p:nvPr/>
        </p:nvSpPr>
        <p:spPr>
          <a:xfrm>
            <a:off x="995995" y="2633657"/>
            <a:ext cx="202853" cy="495301"/>
          </a:xfrm>
          <a:prstGeom prst="rect">
            <a:avLst/>
          </a:prstGeom>
        </p:spPr>
        <p:txBody>
          <a:bodyPr lIns="0" tIns="0" rIns="0" bIns="0" rtlCol="0" anchor="t">
            <a:spAutoFit/>
          </a:bodyPr>
          <a:lstStyle/>
          <a:p>
            <a:pPr algn="ctr">
              <a:lnSpc>
                <a:spcPts val="4199"/>
              </a:lnSpc>
              <a:spcBef>
                <a:spcPct val="0"/>
              </a:spcBef>
            </a:pPr>
            <a:r>
              <a:rPr lang="en-US" sz="2999">
                <a:solidFill>
                  <a:srgbClr val="0D0521"/>
                </a:solidFill>
                <a:latin typeface="Canva Sans"/>
              </a:rPr>
              <a:t>1</a:t>
            </a:r>
          </a:p>
        </p:txBody>
      </p:sp>
      <p:sp>
        <p:nvSpPr>
          <p:cNvPr id="27" name="TextBox 27"/>
          <p:cNvSpPr txBox="1"/>
          <p:nvPr/>
        </p:nvSpPr>
        <p:spPr>
          <a:xfrm>
            <a:off x="984616" y="4889090"/>
            <a:ext cx="209104" cy="495300"/>
          </a:xfrm>
          <a:prstGeom prst="rect">
            <a:avLst/>
          </a:prstGeom>
        </p:spPr>
        <p:txBody>
          <a:bodyPr lIns="0" tIns="0" rIns="0" bIns="0" rtlCol="0" anchor="t">
            <a:spAutoFit/>
          </a:bodyPr>
          <a:lstStyle/>
          <a:p>
            <a:pPr algn="ctr">
              <a:lnSpc>
                <a:spcPts val="4199"/>
              </a:lnSpc>
              <a:spcBef>
                <a:spcPct val="0"/>
              </a:spcBef>
            </a:pPr>
            <a:r>
              <a:rPr lang="en-US" sz="2999">
                <a:solidFill>
                  <a:srgbClr val="0D0521"/>
                </a:solidFill>
                <a:latin typeface="Canva Sans"/>
              </a:rPr>
              <a:t>2</a:t>
            </a:r>
          </a:p>
        </p:txBody>
      </p:sp>
      <p:sp>
        <p:nvSpPr>
          <p:cNvPr id="28" name="TextBox 28"/>
          <p:cNvSpPr txBox="1"/>
          <p:nvPr/>
        </p:nvSpPr>
        <p:spPr>
          <a:xfrm>
            <a:off x="996219" y="7052809"/>
            <a:ext cx="221010" cy="495301"/>
          </a:xfrm>
          <a:prstGeom prst="rect">
            <a:avLst/>
          </a:prstGeom>
        </p:spPr>
        <p:txBody>
          <a:bodyPr lIns="0" tIns="0" rIns="0" bIns="0" rtlCol="0" anchor="t">
            <a:spAutoFit/>
          </a:bodyPr>
          <a:lstStyle/>
          <a:p>
            <a:pPr algn="ctr">
              <a:lnSpc>
                <a:spcPts val="4199"/>
              </a:lnSpc>
              <a:spcBef>
                <a:spcPct val="0"/>
              </a:spcBef>
            </a:pPr>
            <a:r>
              <a:rPr lang="en-US" sz="2999">
                <a:solidFill>
                  <a:srgbClr val="0D0521"/>
                </a:solidFill>
                <a:latin typeface="Canva Sans"/>
              </a:rPr>
              <a:t>3</a:t>
            </a:r>
          </a:p>
        </p:txBody>
      </p:sp>
      <p:sp>
        <p:nvSpPr>
          <p:cNvPr id="29" name="TextBox 29"/>
          <p:cNvSpPr txBox="1"/>
          <p:nvPr/>
        </p:nvSpPr>
        <p:spPr>
          <a:xfrm>
            <a:off x="1028700" y="9154159"/>
            <a:ext cx="230535" cy="495301"/>
          </a:xfrm>
          <a:prstGeom prst="rect">
            <a:avLst/>
          </a:prstGeom>
        </p:spPr>
        <p:txBody>
          <a:bodyPr lIns="0" tIns="0" rIns="0" bIns="0" rtlCol="0" anchor="t">
            <a:spAutoFit/>
          </a:bodyPr>
          <a:lstStyle/>
          <a:p>
            <a:pPr algn="ctr">
              <a:lnSpc>
                <a:spcPts val="4199"/>
              </a:lnSpc>
              <a:spcBef>
                <a:spcPct val="0"/>
              </a:spcBef>
            </a:pPr>
            <a:r>
              <a:rPr lang="en-US" sz="2999">
                <a:solidFill>
                  <a:srgbClr val="0D0521"/>
                </a:solidFill>
                <a:latin typeface="Canva Sans"/>
              </a:rPr>
              <a:t>4</a:t>
            </a:r>
          </a:p>
        </p:txBody>
      </p:sp>
      <p:sp>
        <p:nvSpPr>
          <p:cNvPr id="30" name="TextBox 30"/>
          <p:cNvSpPr txBox="1"/>
          <p:nvPr/>
        </p:nvSpPr>
        <p:spPr>
          <a:xfrm>
            <a:off x="11047267" y="2606873"/>
            <a:ext cx="225177" cy="495301"/>
          </a:xfrm>
          <a:prstGeom prst="rect">
            <a:avLst/>
          </a:prstGeom>
        </p:spPr>
        <p:txBody>
          <a:bodyPr lIns="0" tIns="0" rIns="0" bIns="0" rtlCol="0" anchor="t">
            <a:spAutoFit/>
          </a:bodyPr>
          <a:lstStyle/>
          <a:p>
            <a:pPr algn="ctr">
              <a:lnSpc>
                <a:spcPts val="4199"/>
              </a:lnSpc>
              <a:spcBef>
                <a:spcPct val="0"/>
              </a:spcBef>
            </a:pPr>
            <a:r>
              <a:rPr lang="en-US" sz="2999">
                <a:solidFill>
                  <a:srgbClr val="0D0521"/>
                </a:solidFill>
                <a:latin typeface="Canva Sans"/>
              </a:rPr>
              <a:t>5</a:t>
            </a:r>
          </a:p>
        </p:txBody>
      </p:sp>
      <p:sp>
        <p:nvSpPr>
          <p:cNvPr id="31" name="TextBox 31"/>
          <p:cNvSpPr txBox="1"/>
          <p:nvPr/>
        </p:nvSpPr>
        <p:spPr>
          <a:xfrm>
            <a:off x="10949948" y="4778891"/>
            <a:ext cx="261342" cy="537846"/>
          </a:xfrm>
          <a:prstGeom prst="rect">
            <a:avLst/>
          </a:prstGeom>
        </p:spPr>
        <p:txBody>
          <a:bodyPr lIns="0" tIns="0" rIns="0" bIns="0" rtlCol="0" anchor="t">
            <a:spAutoFit/>
          </a:bodyPr>
          <a:lstStyle/>
          <a:p>
            <a:pPr algn="ctr">
              <a:lnSpc>
                <a:spcPts val="4479"/>
              </a:lnSpc>
              <a:spcBef>
                <a:spcPct val="0"/>
              </a:spcBef>
            </a:pPr>
            <a:r>
              <a:rPr lang="en-US" sz="3199">
                <a:solidFill>
                  <a:srgbClr val="0D0521"/>
                </a:solidFill>
                <a:latin typeface="Canva Sans"/>
              </a:rPr>
              <a:t>6</a:t>
            </a:r>
          </a:p>
        </p:txBody>
      </p:sp>
      <p:sp>
        <p:nvSpPr>
          <p:cNvPr id="32" name="TextBox 32"/>
          <p:cNvSpPr txBox="1"/>
          <p:nvPr/>
        </p:nvSpPr>
        <p:spPr>
          <a:xfrm>
            <a:off x="10973969" y="6942339"/>
            <a:ext cx="187970" cy="495301"/>
          </a:xfrm>
          <a:prstGeom prst="rect">
            <a:avLst/>
          </a:prstGeom>
        </p:spPr>
        <p:txBody>
          <a:bodyPr lIns="0" tIns="0" rIns="0" bIns="0" rtlCol="0" anchor="t">
            <a:spAutoFit/>
          </a:bodyPr>
          <a:lstStyle/>
          <a:p>
            <a:pPr algn="ctr">
              <a:lnSpc>
                <a:spcPts val="4199"/>
              </a:lnSpc>
              <a:spcBef>
                <a:spcPct val="0"/>
              </a:spcBef>
            </a:pPr>
            <a:r>
              <a:rPr lang="en-US" sz="2999">
                <a:solidFill>
                  <a:srgbClr val="0D0521"/>
                </a:solidFill>
                <a:latin typeface="Canva Sans"/>
              </a:rPr>
              <a:t>7</a:t>
            </a:r>
          </a:p>
        </p:txBody>
      </p:sp>
      <p:sp>
        <p:nvSpPr>
          <p:cNvPr id="33" name="TextBox 33"/>
          <p:cNvSpPr txBox="1"/>
          <p:nvPr/>
        </p:nvSpPr>
        <p:spPr>
          <a:xfrm>
            <a:off x="11044736" y="9123119"/>
            <a:ext cx="230237" cy="495301"/>
          </a:xfrm>
          <a:prstGeom prst="rect">
            <a:avLst/>
          </a:prstGeom>
        </p:spPr>
        <p:txBody>
          <a:bodyPr lIns="0" tIns="0" rIns="0" bIns="0" rtlCol="0" anchor="t">
            <a:spAutoFit/>
          </a:bodyPr>
          <a:lstStyle/>
          <a:p>
            <a:pPr algn="ctr">
              <a:lnSpc>
                <a:spcPts val="4199"/>
              </a:lnSpc>
              <a:spcBef>
                <a:spcPct val="0"/>
              </a:spcBef>
            </a:pPr>
            <a:r>
              <a:rPr lang="en-US" sz="2999">
                <a:solidFill>
                  <a:srgbClr val="0D0521"/>
                </a:solidFill>
                <a:latin typeface="Canva Sans"/>
              </a:rPr>
              <a:t>8</a:t>
            </a:r>
          </a:p>
        </p:txBody>
      </p:sp>
      <p:sp>
        <p:nvSpPr>
          <p:cNvPr id="34" name="TextBox 34"/>
          <p:cNvSpPr txBox="1"/>
          <p:nvPr/>
        </p:nvSpPr>
        <p:spPr>
          <a:xfrm>
            <a:off x="3525586" y="409258"/>
            <a:ext cx="11582573" cy="619442"/>
          </a:xfrm>
          <a:prstGeom prst="rect">
            <a:avLst/>
          </a:prstGeom>
        </p:spPr>
        <p:txBody>
          <a:bodyPr lIns="0" tIns="0" rIns="0" bIns="0" rtlCol="0" anchor="t">
            <a:spAutoFit/>
          </a:bodyPr>
          <a:lstStyle/>
          <a:p>
            <a:pPr marL="0" lvl="0" indent="0" algn="ctr">
              <a:lnSpc>
                <a:spcPts val="4991"/>
              </a:lnSpc>
              <a:spcBef>
                <a:spcPct val="0"/>
              </a:spcBef>
            </a:pPr>
            <a:r>
              <a:rPr lang="en-US" sz="3810" spc="114">
                <a:solidFill>
                  <a:srgbClr val="FFFFFF"/>
                </a:solidFill>
                <a:latin typeface="Bicubik"/>
              </a:rPr>
              <a:t>GITHUB - DATA EXTRACTION</a:t>
            </a:r>
          </a:p>
        </p:txBody>
      </p:sp>
      <p:sp>
        <p:nvSpPr>
          <p:cNvPr id="35" name="Freeform 35"/>
          <p:cNvSpPr/>
          <p:nvPr/>
        </p:nvSpPr>
        <p:spPr>
          <a:xfrm rot="-5400000">
            <a:off x="9033843" y="164946"/>
            <a:ext cx="220313" cy="2260414"/>
          </a:xfrm>
          <a:custGeom>
            <a:avLst/>
            <a:gdLst/>
            <a:ahLst/>
            <a:cxnLst/>
            <a:rect l="l" t="t" r="r" b="b"/>
            <a:pathLst>
              <a:path w="220313" h="2260414">
                <a:moveTo>
                  <a:pt x="0" y="0"/>
                </a:moveTo>
                <a:lnTo>
                  <a:pt x="220314" y="0"/>
                </a:lnTo>
                <a:lnTo>
                  <a:pt x="220314" y="2260414"/>
                </a:lnTo>
                <a:lnTo>
                  <a:pt x="0" y="226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TextBox 36"/>
          <p:cNvSpPr txBox="1"/>
          <p:nvPr/>
        </p:nvSpPr>
        <p:spPr>
          <a:xfrm>
            <a:off x="1094650" y="54973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37" name="Freeform 37"/>
          <p:cNvSpPr/>
          <p:nvPr/>
        </p:nvSpPr>
        <p:spPr>
          <a:xfrm>
            <a:off x="671822" y="55195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38" name="Group 38"/>
          <p:cNvGrpSpPr/>
          <p:nvPr/>
        </p:nvGrpSpPr>
        <p:grpSpPr>
          <a:xfrm>
            <a:off x="17293116" y="565634"/>
            <a:ext cx="397367" cy="28996"/>
            <a:chOff x="0" y="0"/>
            <a:chExt cx="128243" cy="9358"/>
          </a:xfrm>
        </p:grpSpPr>
        <p:sp>
          <p:nvSpPr>
            <p:cNvPr id="39" name="Freeform 3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40" name="TextBox 4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41" name="Group 41"/>
          <p:cNvGrpSpPr/>
          <p:nvPr/>
        </p:nvGrpSpPr>
        <p:grpSpPr>
          <a:xfrm>
            <a:off x="17293116" y="657737"/>
            <a:ext cx="397367" cy="28996"/>
            <a:chOff x="0" y="0"/>
            <a:chExt cx="128243" cy="9358"/>
          </a:xfrm>
        </p:grpSpPr>
        <p:sp>
          <p:nvSpPr>
            <p:cNvPr id="42" name="Freeform 42"/>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43" name="TextBox 43"/>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44" name="Slide Number Placeholder 43">
            <a:extLst>
              <a:ext uri="{FF2B5EF4-FFF2-40B4-BE49-F238E27FC236}">
                <a16:creationId xmlns:a16="http://schemas.microsoft.com/office/drawing/2014/main" id="{17D0805F-0B4C-8B9E-C6AE-62AC0C2752FD}"/>
              </a:ext>
            </a:extLst>
          </p:cNvPr>
          <p:cNvSpPr>
            <a:spLocks noGrp="1"/>
          </p:cNvSpPr>
          <p:nvPr>
            <p:ph type="sldNum" sz="quarter" idx="12"/>
          </p:nvPr>
        </p:nvSpPr>
        <p:spPr>
          <a:xfrm>
            <a:off x="15555999" y="114300"/>
            <a:ext cx="2133600" cy="365125"/>
          </a:xfrm>
        </p:spPr>
        <p:txBody>
          <a:bodyPr/>
          <a:lstStyle/>
          <a:p>
            <a:fld id="{B6F15528-21DE-4FAA-801E-634DDDAF4B2B}" type="slidenum">
              <a:rPr lang="en-US" sz="3600" smtClean="0"/>
              <a:pPr/>
              <a:t>7</a:t>
            </a:fld>
            <a:endParaRPr lang="en-US"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1761366"/>
            <a:ext cx="1053872" cy="6585871"/>
            <a:chOff x="0" y="0"/>
            <a:chExt cx="150802" cy="942391"/>
          </a:xfrm>
        </p:grpSpPr>
        <p:sp>
          <p:nvSpPr>
            <p:cNvPr id="13" name="Freeform 13"/>
            <p:cNvSpPr/>
            <p:nvPr/>
          </p:nvSpPr>
          <p:spPr>
            <a:xfrm>
              <a:off x="0" y="0"/>
              <a:ext cx="150802" cy="942391"/>
            </a:xfrm>
            <a:custGeom>
              <a:avLst/>
              <a:gdLst/>
              <a:ahLst/>
              <a:cxnLst/>
              <a:rect l="l" t="t" r="r" b="b"/>
              <a:pathLst>
                <a:path w="150802" h="942391">
                  <a:moveTo>
                    <a:pt x="0" y="0"/>
                  </a:moveTo>
                  <a:lnTo>
                    <a:pt x="150802" y="0"/>
                  </a:lnTo>
                  <a:lnTo>
                    <a:pt x="150802" y="942391"/>
                  </a:lnTo>
                  <a:lnTo>
                    <a:pt x="0" y="942391"/>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a:p>
          </p:txBody>
        </p:sp>
        <p:sp>
          <p:nvSpPr>
            <p:cNvPr id="14" name="TextBox 14"/>
            <p:cNvSpPr txBox="1"/>
            <p:nvPr/>
          </p:nvSpPr>
          <p:spPr>
            <a:xfrm>
              <a:off x="0" y="-38100"/>
              <a:ext cx="150802" cy="980491"/>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9298480" y="1211513"/>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17" name="TextBox 17"/>
          <p:cNvSpPr txBox="1"/>
          <p:nvPr/>
        </p:nvSpPr>
        <p:spPr>
          <a:xfrm>
            <a:off x="4939495" y="966278"/>
            <a:ext cx="11510867"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MYSQL - DATABASE</a:t>
            </a:r>
          </a:p>
        </p:txBody>
      </p:sp>
      <p:sp>
        <p:nvSpPr>
          <p:cNvPr id="18" name="Freeform 18"/>
          <p:cNvSpPr/>
          <p:nvPr/>
        </p:nvSpPr>
        <p:spPr>
          <a:xfrm>
            <a:off x="3541632" y="2919686"/>
            <a:ext cx="11754504" cy="6716860"/>
          </a:xfrm>
          <a:custGeom>
            <a:avLst/>
            <a:gdLst/>
            <a:ahLst/>
            <a:cxnLst/>
            <a:rect l="l" t="t" r="r" b="b"/>
            <a:pathLst>
              <a:path w="11754504" h="6716860">
                <a:moveTo>
                  <a:pt x="0" y="0"/>
                </a:moveTo>
                <a:lnTo>
                  <a:pt x="11754504" y="0"/>
                </a:lnTo>
                <a:lnTo>
                  <a:pt x="11754504" y="6716860"/>
                </a:lnTo>
                <a:lnTo>
                  <a:pt x="0" y="6716860"/>
                </a:lnTo>
                <a:lnTo>
                  <a:pt x="0" y="0"/>
                </a:lnTo>
                <a:close/>
              </a:path>
            </a:pathLst>
          </a:custGeom>
          <a:blipFill>
            <a:blip r:embed="rId6"/>
            <a:stretch>
              <a:fillRect/>
            </a:stretch>
          </a:blipFill>
        </p:spPr>
        <p:txBody>
          <a:bodyPr/>
          <a:lstStyle/>
          <a:p>
            <a:endParaRPr lang="en-US"/>
          </a:p>
        </p:txBody>
      </p:sp>
      <p:sp>
        <p:nvSpPr>
          <p:cNvPr id="19" name="Slide Number Placeholder 18">
            <a:extLst>
              <a:ext uri="{FF2B5EF4-FFF2-40B4-BE49-F238E27FC236}">
                <a16:creationId xmlns:a16="http://schemas.microsoft.com/office/drawing/2014/main" id="{ADFB37FB-06FD-822F-AD4F-78D19699D51F}"/>
              </a:ext>
            </a:extLst>
          </p:cNvPr>
          <p:cNvSpPr>
            <a:spLocks noGrp="1"/>
          </p:cNvSpPr>
          <p:nvPr>
            <p:ph type="sldNum" sz="quarter" idx="12"/>
          </p:nvPr>
        </p:nvSpPr>
        <p:spPr>
          <a:xfrm>
            <a:off x="15544800" y="130175"/>
            <a:ext cx="2133600" cy="365125"/>
          </a:xfrm>
        </p:spPr>
        <p:txBody>
          <a:bodyPr/>
          <a:lstStyle/>
          <a:p>
            <a:fld id="{B6F15528-21DE-4FAA-801E-634DDDAF4B2B}" type="slidenum">
              <a:rPr lang="en-US" sz="3600" smtClean="0"/>
              <a:pPr/>
              <a:t>8</a:t>
            </a:fld>
            <a:endParaRPr lang="en-US" sz="3600" dirty="0"/>
          </a:p>
        </p:txBody>
      </p:sp>
      <p:sp>
        <p:nvSpPr>
          <p:cNvPr id="20" name="Footer Placeholder 19">
            <a:extLst>
              <a:ext uri="{FF2B5EF4-FFF2-40B4-BE49-F238E27FC236}">
                <a16:creationId xmlns:a16="http://schemas.microsoft.com/office/drawing/2014/main" id="{5C0C06EE-FD5D-6184-1063-6E48B8417ABA}"/>
              </a:ext>
            </a:extLst>
          </p:cNvPr>
          <p:cNvSpPr>
            <a:spLocks noGrp="1"/>
          </p:cNvSpPr>
          <p:nvPr>
            <p:ph type="ftr" sz="quarter" idx="11"/>
          </p:nvPr>
        </p:nvSpPr>
        <p:spPr/>
        <p:txBody>
          <a:bodyPr/>
          <a:lstStyle/>
          <a:p>
            <a:r>
              <a:rPr lang="en-US"/>
              <a:t>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sp>
        <p:nvSpPr>
          <p:cNvPr id="2" name="Freeform 2"/>
          <p:cNvSpPr/>
          <p:nvPr/>
        </p:nvSpPr>
        <p:spPr>
          <a:xfrm>
            <a:off x="1983271" y="2561936"/>
            <a:ext cx="1417512" cy="1417512"/>
          </a:xfrm>
          <a:custGeom>
            <a:avLst/>
            <a:gdLst/>
            <a:ahLst/>
            <a:cxnLst/>
            <a:rect l="l" t="t" r="r" b="b"/>
            <a:pathLst>
              <a:path w="1417512" h="1417512">
                <a:moveTo>
                  <a:pt x="0" y="0"/>
                </a:moveTo>
                <a:lnTo>
                  <a:pt x="1417512" y="0"/>
                </a:lnTo>
                <a:lnTo>
                  <a:pt x="1417512" y="1417512"/>
                </a:lnTo>
                <a:lnTo>
                  <a:pt x="0" y="1417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365614" y="2944280"/>
            <a:ext cx="652825" cy="652825"/>
          </a:xfrm>
          <a:custGeom>
            <a:avLst/>
            <a:gdLst/>
            <a:ahLst/>
            <a:cxnLst/>
            <a:rect l="l" t="t" r="r" b="b"/>
            <a:pathLst>
              <a:path w="652825" h="652825">
                <a:moveTo>
                  <a:pt x="0" y="0"/>
                </a:moveTo>
                <a:lnTo>
                  <a:pt x="652825" y="0"/>
                </a:lnTo>
                <a:lnTo>
                  <a:pt x="652825" y="652825"/>
                </a:lnTo>
                <a:lnTo>
                  <a:pt x="0" y="652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387167" y="2561936"/>
            <a:ext cx="1417512" cy="1417512"/>
          </a:xfrm>
          <a:custGeom>
            <a:avLst/>
            <a:gdLst/>
            <a:ahLst/>
            <a:cxnLst/>
            <a:rect l="l" t="t" r="r" b="b"/>
            <a:pathLst>
              <a:path w="1417512" h="1417512">
                <a:moveTo>
                  <a:pt x="0" y="0"/>
                </a:moveTo>
                <a:lnTo>
                  <a:pt x="1417512" y="0"/>
                </a:lnTo>
                <a:lnTo>
                  <a:pt x="1417512" y="1417512"/>
                </a:lnTo>
                <a:lnTo>
                  <a:pt x="0" y="14175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8791063" y="2561936"/>
            <a:ext cx="1417512" cy="1417512"/>
          </a:xfrm>
          <a:custGeom>
            <a:avLst/>
            <a:gdLst/>
            <a:ahLst/>
            <a:cxnLst/>
            <a:rect l="l" t="t" r="r" b="b"/>
            <a:pathLst>
              <a:path w="1417512" h="1417512">
                <a:moveTo>
                  <a:pt x="0" y="0"/>
                </a:moveTo>
                <a:lnTo>
                  <a:pt x="1417512" y="0"/>
                </a:lnTo>
                <a:lnTo>
                  <a:pt x="1417512" y="1417512"/>
                </a:lnTo>
                <a:lnTo>
                  <a:pt x="0" y="14175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6" name="Group 6"/>
          <p:cNvGrpSpPr/>
          <p:nvPr/>
        </p:nvGrpSpPr>
        <p:grpSpPr>
          <a:xfrm>
            <a:off x="1384519" y="4748883"/>
            <a:ext cx="2615015" cy="772472"/>
            <a:chOff x="0" y="0"/>
            <a:chExt cx="3486687" cy="1029963"/>
          </a:xfrm>
        </p:grpSpPr>
        <p:sp>
          <p:nvSpPr>
            <p:cNvPr id="7" name="TextBox 7"/>
            <p:cNvSpPr txBox="1"/>
            <p:nvPr/>
          </p:nvSpPr>
          <p:spPr>
            <a:xfrm>
              <a:off x="0" y="-66675"/>
              <a:ext cx="3486687" cy="493395"/>
            </a:xfrm>
            <a:prstGeom prst="rect">
              <a:avLst/>
            </a:prstGeom>
          </p:spPr>
          <p:txBody>
            <a:bodyPr lIns="0" tIns="0" rIns="0" bIns="0" rtlCol="0" anchor="t">
              <a:spAutoFit/>
            </a:bodyPr>
            <a:lstStyle/>
            <a:p>
              <a:pPr>
                <a:lnSpc>
                  <a:spcPts val="3150"/>
                </a:lnSpc>
              </a:pPr>
              <a:endParaRPr/>
            </a:p>
          </p:txBody>
        </p:sp>
        <p:sp>
          <p:nvSpPr>
            <p:cNvPr id="8" name="TextBox 8"/>
            <p:cNvSpPr txBox="1"/>
            <p:nvPr/>
          </p:nvSpPr>
          <p:spPr>
            <a:xfrm>
              <a:off x="0" y="607053"/>
              <a:ext cx="3486687" cy="422910"/>
            </a:xfrm>
            <a:prstGeom prst="rect">
              <a:avLst/>
            </a:prstGeom>
          </p:spPr>
          <p:txBody>
            <a:bodyPr lIns="0" tIns="0" rIns="0" bIns="0" rtlCol="0" anchor="t">
              <a:spAutoFit/>
            </a:bodyPr>
            <a:lstStyle/>
            <a:p>
              <a:pPr>
                <a:lnSpc>
                  <a:spcPts val="2700"/>
                </a:lnSpc>
              </a:pPr>
              <a:endParaRPr/>
            </a:p>
          </p:txBody>
        </p:sp>
      </p:grpSp>
      <p:grpSp>
        <p:nvGrpSpPr>
          <p:cNvPr id="9" name="Group 9"/>
          <p:cNvGrpSpPr/>
          <p:nvPr/>
        </p:nvGrpSpPr>
        <p:grpSpPr>
          <a:xfrm>
            <a:off x="4931291" y="3979448"/>
            <a:ext cx="2615015" cy="1336353"/>
            <a:chOff x="0" y="0"/>
            <a:chExt cx="3486687" cy="1781804"/>
          </a:xfrm>
        </p:grpSpPr>
        <p:sp>
          <p:nvSpPr>
            <p:cNvPr id="10" name="TextBox 10"/>
            <p:cNvSpPr txBox="1"/>
            <p:nvPr/>
          </p:nvSpPr>
          <p:spPr>
            <a:xfrm>
              <a:off x="0" y="-66675"/>
              <a:ext cx="3486687" cy="493395"/>
            </a:xfrm>
            <a:prstGeom prst="rect">
              <a:avLst/>
            </a:prstGeom>
          </p:spPr>
          <p:txBody>
            <a:bodyPr lIns="0" tIns="0" rIns="0" bIns="0" rtlCol="0" anchor="t">
              <a:spAutoFit/>
            </a:bodyPr>
            <a:lstStyle/>
            <a:p>
              <a:pPr>
                <a:lnSpc>
                  <a:spcPts val="3150"/>
                </a:lnSpc>
              </a:pPr>
              <a:endParaRPr/>
            </a:p>
          </p:txBody>
        </p:sp>
        <p:sp>
          <p:nvSpPr>
            <p:cNvPr id="11" name="TextBox 11"/>
            <p:cNvSpPr txBox="1"/>
            <p:nvPr/>
          </p:nvSpPr>
          <p:spPr>
            <a:xfrm>
              <a:off x="0" y="588003"/>
              <a:ext cx="3486687" cy="1193801"/>
            </a:xfrm>
            <a:prstGeom prst="rect">
              <a:avLst/>
            </a:prstGeom>
          </p:spPr>
          <p:txBody>
            <a:bodyPr lIns="0" tIns="0" rIns="0" bIns="0" rtlCol="0" anchor="t">
              <a:spAutoFit/>
            </a:bodyPr>
            <a:lstStyle/>
            <a:p>
              <a:pPr algn="ctr">
                <a:lnSpc>
                  <a:spcPts val="3749"/>
                </a:lnSpc>
              </a:pPr>
              <a:r>
                <a:rPr lang="en-US" sz="2499" spc="49">
                  <a:solidFill>
                    <a:srgbClr val="FFFFFF"/>
                  </a:solidFill>
                  <a:latin typeface="Aileron"/>
                </a:rPr>
                <a:t>Converted it into CSV</a:t>
              </a:r>
            </a:p>
          </p:txBody>
        </p:sp>
      </p:grpSp>
      <p:grpSp>
        <p:nvGrpSpPr>
          <p:cNvPr id="12" name="Group 12"/>
          <p:cNvGrpSpPr/>
          <p:nvPr/>
        </p:nvGrpSpPr>
        <p:grpSpPr>
          <a:xfrm>
            <a:off x="8213056" y="3979448"/>
            <a:ext cx="2875949" cy="1336353"/>
            <a:chOff x="0" y="0"/>
            <a:chExt cx="3834599" cy="1781804"/>
          </a:xfrm>
        </p:grpSpPr>
        <p:sp>
          <p:nvSpPr>
            <p:cNvPr id="13" name="TextBox 13"/>
            <p:cNvSpPr txBox="1"/>
            <p:nvPr/>
          </p:nvSpPr>
          <p:spPr>
            <a:xfrm>
              <a:off x="0" y="-66675"/>
              <a:ext cx="3834599" cy="493395"/>
            </a:xfrm>
            <a:prstGeom prst="rect">
              <a:avLst/>
            </a:prstGeom>
          </p:spPr>
          <p:txBody>
            <a:bodyPr lIns="0" tIns="0" rIns="0" bIns="0" rtlCol="0" anchor="t">
              <a:spAutoFit/>
            </a:bodyPr>
            <a:lstStyle/>
            <a:p>
              <a:pPr>
                <a:lnSpc>
                  <a:spcPts val="3150"/>
                </a:lnSpc>
              </a:pPr>
              <a:endParaRPr/>
            </a:p>
          </p:txBody>
        </p:sp>
        <p:sp>
          <p:nvSpPr>
            <p:cNvPr id="14" name="TextBox 14"/>
            <p:cNvSpPr txBox="1"/>
            <p:nvPr/>
          </p:nvSpPr>
          <p:spPr>
            <a:xfrm>
              <a:off x="0" y="588003"/>
              <a:ext cx="3834599" cy="1193801"/>
            </a:xfrm>
            <a:prstGeom prst="rect">
              <a:avLst/>
            </a:prstGeom>
          </p:spPr>
          <p:txBody>
            <a:bodyPr lIns="0" tIns="0" rIns="0" bIns="0" rtlCol="0" anchor="t">
              <a:spAutoFit/>
            </a:bodyPr>
            <a:lstStyle/>
            <a:p>
              <a:pPr algn="ctr">
                <a:lnSpc>
                  <a:spcPts val="3749"/>
                </a:lnSpc>
              </a:pPr>
              <a:r>
                <a:rPr lang="en-US" sz="2499" spc="49">
                  <a:solidFill>
                    <a:srgbClr val="FFFFFF"/>
                  </a:solidFill>
                  <a:latin typeface="Aileron"/>
                </a:rPr>
                <a:t>Data cleaning and prepreprocessing</a:t>
              </a:r>
            </a:p>
          </p:txBody>
        </p:sp>
      </p:grpSp>
      <p:sp>
        <p:nvSpPr>
          <p:cNvPr id="15" name="Freeform 15"/>
          <p:cNvSpPr/>
          <p:nvPr/>
        </p:nvSpPr>
        <p:spPr>
          <a:xfrm>
            <a:off x="3674806" y="3136969"/>
            <a:ext cx="1337235" cy="267447"/>
          </a:xfrm>
          <a:custGeom>
            <a:avLst/>
            <a:gdLst/>
            <a:ahLst/>
            <a:cxnLst/>
            <a:rect l="l" t="t" r="r" b="b"/>
            <a:pathLst>
              <a:path w="1337235" h="267447">
                <a:moveTo>
                  <a:pt x="0" y="0"/>
                </a:moveTo>
                <a:lnTo>
                  <a:pt x="1337236" y="0"/>
                </a:lnTo>
                <a:lnTo>
                  <a:pt x="1337236" y="267447"/>
                </a:lnTo>
                <a:lnTo>
                  <a:pt x="0" y="2674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7109365" y="3136969"/>
            <a:ext cx="1337235" cy="267447"/>
          </a:xfrm>
          <a:custGeom>
            <a:avLst/>
            <a:gdLst/>
            <a:ahLst/>
            <a:cxnLst/>
            <a:rect l="l" t="t" r="r" b="b"/>
            <a:pathLst>
              <a:path w="1337235" h="267447">
                <a:moveTo>
                  <a:pt x="0" y="0"/>
                </a:moveTo>
                <a:lnTo>
                  <a:pt x="1337235" y="0"/>
                </a:lnTo>
                <a:lnTo>
                  <a:pt x="1337235" y="267447"/>
                </a:lnTo>
                <a:lnTo>
                  <a:pt x="0" y="2674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TextBox 17"/>
          <p:cNvSpPr txBox="1"/>
          <p:nvPr/>
        </p:nvSpPr>
        <p:spPr>
          <a:xfrm>
            <a:off x="1174663" y="4470400"/>
            <a:ext cx="3089877" cy="8604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Canva Sans"/>
              </a:rPr>
              <a:t>Fetched json file from stack overflow</a:t>
            </a:r>
          </a:p>
        </p:txBody>
      </p:sp>
      <p:sp>
        <p:nvSpPr>
          <p:cNvPr id="18" name="Freeform 18"/>
          <p:cNvSpPr/>
          <p:nvPr/>
        </p:nvSpPr>
        <p:spPr>
          <a:xfrm>
            <a:off x="9134028" y="2944280"/>
            <a:ext cx="676470" cy="676470"/>
          </a:xfrm>
          <a:custGeom>
            <a:avLst/>
            <a:gdLst/>
            <a:ahLst/>
            <a:cxnLst/>
            <a:rect l="l" t="t" r="r" b="b"/>
            <a:pathLst>
              <a:path w="676470" h="676470">
                <a:moveTo>
                  <a:pt x="0" y="0"/>
                </a:moveTo>
                <a:lnTo>
                  <a:pt x="676470" y="0"/>
                </a:lnTo>
                <a:lnTo>
                  <a:pt x="676470" y="676470"/>
                </a:lnTo>
                <a:lnTo>
                  <a:pt x="0" y="67647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a:off x="9389119" y="6458801"/>
            <a:ext cx="1417512" cy="1417512"/>
          </a:xfrm>
          <a:custGeom>
            <a:avLst/>
            <a:gdLst/>
            <a:ahLst/>
            <a:cxnLst/>
            <a:rect l="l" t="t" r="r" b="b"/>
            <a:pathLst>
              <a:path w="1417512" h="1417512">
                <a:moveTo>
                  <a:pt x="0" y="0"/>
                </a:moveTo>
                <a:lnTo>
                  <a:pt x="1417512" y="0"/>
                </a:lnTo>
                <a:lnTo>
                  <a:pt x="1417512" y="1417512"/>
                </a:lnTo>
                <a:lnTo>
                  <a:pt x="0" y="141751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0" name="Freeform 20"/>
          <p:cNvSpPr/>
          <p:nvPr/>
        </p:nvSpPr>
        <p:spPr>
          <a:xfrm>
            <a:off x="9754910" y="6824592"/>
            <a:ext cx="685931" cy="685931"/>
          </a:xfrm>
          <a:custGeom>
            <a:avLst/>
            <a:gdLst/>
            <a:ahLst/>
            <a:cxnLst/>
            <a:rect l="l" t="t" r="r" b="b"/>
            <a:pathLst>
              <a:path w="685931" h="685931">
                <a:moveTo>
                  <a:pt x="0" y="0"/>
                </a:moveTo>
                <a:lnTo>
                  <a:pt x="685930" y="0"/>
                </a:lnTo>
                <a:lnTo>
                  <a:pt x="685930" y="685930"/>
                </a:lnTo>
                <a:lnTo>
                  <a:pt x="0" y="6859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1" name="Freeform 21"/>
          <p:cNvSpPr/>
          <p:nvPr/>
        </p:nvSpPr>
        <p:spPr>
          <a:xfrm>
            <a:off x="12793015" y="6458801"/>
            <a:ext cx="1417512" cy="1417512"/>
          </a:xfrm>
          <a:custGeom>
            <a:avLst/>
            <a:gdLst/>
            <a:ahLst/>
            <a:cxnLst/>
            <a:rect l="l" t="t" r="r" b="b"/>
            <a:pathLst>
              <a:path w="1417512" h="1417512">
                <a:moveTo>
                  <a:pt x="0" y="0"/>
                </a:moveTo>
                <a:lnTo>
                  <a:pt x="1417513" y="0"/>
                </a:lnTo>
                <a:lnTo>
                  <a:pt x="1417513" y="1417512"/>
                </a:lnTo>
                <a:lnTo>
                  <a:pt x="0" y="141751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2" name="Freeform 22"/>
          <p:cNvSpPr/>
          <p:nvPr/>
        </p:nvSpPr>
        <p:spPr>
          <a:xfrm>
            <a:off x="13163536" y="6829322"/>
            <a:ext cx="676470" cy="676470"/>
          </a:xfrm>
          <a:custGeom>
            <a:avLst/>
            <a:gdLst/>
            <a:ahLst/>
            <a:cxnLst/>
            <a:rect l="l" t="t" r="r" b="b"/>
            <a:pathLst>
              <a:path w="676470" h="676470">
                <a:moveTo>
                  <a:pt x="0" y="0"/>
                </a:moveTo>
                <a:lnTo>
                  <a:pt x="676471" y="0"/>
                </a:lnTo>
                <a:lnTo>
                  <a:pt x="676471" y="676470"/>
                </a:lnTo>
                <a:lnTo>
                  <a:pt x="0" y="67647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23" name="Group 23"/>
          <p:cNvGrpSpPr/>
          <p:nvPr/>
        </p:nvGrpSpPr>
        <p:grpSpPr>
          <a:xfrm>
            <a:off x="8213056" y="7908224"/>
            <a:ext cx="3769639" cy="1803078"/>
            <a:chOff x="0" y="0"/>
            <a:chExt cx="5026186" cy="2404104"/>
          </a:xfrm>
        </p:grpSpPr>
        <p:sp>
          <p:nvSpPr>
            <p:cNvPr id="24" name="TextBox 24"/>
            <p:cNvSpPr txBox="1"/>
            <p:nvPr/>
          </p:nvSpPr>
          <p:spPr>
            <a:xfrm>
              <a:off x="0" y="-66675"/>
              <a:ext cx="5026186" cy="493395"/>
            </a:xfrm>
            <a:prstGeom prst="rect">
              <a:avLst/>
            </a:prstGeom>
          </p:spPr>
          <p:txBody>
            <a:bodyPr lIns="0" tIns="0" rIns="0" bIns="0" rtlCol="0" anchor="t">
              <a:spAutoFit/>
            </a:bodyPr>
            <a:lstStyle/>
            <a:p>
              <a:pPr>
                <a:lnSpc>
                  <a:spcPts val="3150"/>
                </a:lnSpc>
              </a:pPr>
              <a:endParaRPr/>
            </a:p>
          </p:txBody>
        </p:sp>
        <p:sp>
          <p:nvSpPr>
            <p:cNvPr id="25" name="TextBox 25"/>
            <p:cNvSpPr txBox="1"/>
            <p:nvPr/>
          </p:nvSpPr>
          <p:spPr>
            <a:xfrm>
              <a:off x="0" y="588003"/>
              <a:ext cx="5026186" cy="1816101"/>
            </a:xfrm>
            <a:prstGeom prst="rect">
              <a:avLst/>
            </a:prstGeom>
          </p:spPr>
          <p:txBody>
            <a:bodyPr lIns="0" tIns="0" rIns="0" bIns="0" rtlCol="0" anchor="t">
              <a:spAutoFit/>
            </a:bodyPr>
            <a:lstStyle/>
            <a:p>
              <a:pPr>
                <a:lnSpc>
                  <a:spcPts val="3749"/>
                </a:lnSpc>
              </a:pPr>
              <a:r>
                <a:rPr lang="en-US" sz="2499" spc="49">
                  <a:solidFill>
                    <a:srgbClr val="FFFFFF"/>
                  </a:solidFill>
                  <a:latin typeface="Aileron"/>
                </a:rPr>
                <a:t>With the help of Python mySQL database was created  </a:t>
              </a:r>
            </a:p>
          </p:txBody>
        </p:sp>
      </p:grpSp>
      <p:grpSp>
        <p:nvGrpSpPr>
          <p:cNvPr id="26" name="Group 26"/>
          <p:cNvGrpSpPr/>
          <p:nvPr/>
        </p:nvGrpSpPr>
        <p:grpSpPr>
          <a:xfrm>
            <a:off x="12194264" y="7908224"/>
            <a:ext cx="2852228" cy="869628"/>
            <a:chOff x="0" y="0"/>
            <a:chExt cx="3802971" cy="1159504"/>
          </a:xfrm>
        </p:grpSpPr>
        <p:sp>
          <p:nvSpPr>
            <p:cNvPr id="27" name="TextBox 27"/>
            <p:cNvSpPr txBox="1"/>
            <p:nvPr/>
          </p:nvSpPr>
          <p:spPr>
            <a:xfrm>
              <a:off x="0" y="-66675"/>
              <a:ext cx="3802971" cy="493395"/>
            </a:xfrm>
            <a:prstGeom prst="rect">
              <a:avLst/>
            </a:prstGeom>
          </p:spPr>
          <p:txBody>
            <a:bodyPr lIns="0" tIns="0" rIns="0" bIns="0" rtlCol="0" anchor="t">
              <a:spAutoFit/>
            </a:bodyPr>
            <a:lstStyle/>
            <a:p>
              <a:pPr>
                <a:lnSpc>
                  <a:spcPts val="3150"/>
                </a:lnSpc>
              </a:pPr>
              <a:endParaRPr/>
            </a:p>
          </p:txBody>
        </p:sp>
        <p:sp>
          <p:nvSpPr>
            <p:cNvPr id="28" name="TextBox 28"/>
            <p:cNvSpPr txBox="1"/>
            <p:nvPr/>
          </p:nvSpPr>
          <p:spPr>
            <a:xfrm>
              <a:off x="0" y="588003"/>
              <a:ext cx="3802971" cy="571501"/>
            </a:xfrm>
            <a:prstGeom prst="rect">
              <a:avLst/>
            </a:prstGeom>
          </p:spPr>
          <p:txBody>
            <a:bodyPr lIns="0" tIns="0" rIns="0" bIns="0" rtlCol="0" anchor="t">
              <a:spAutoFit/>
            </a:bodyPr>
            <a:lstStyle/>
            <a:p>
              <a:pPr>
                <a:lnSpc>
                  <a:spcPts val="3749"/>
                </a:lnSpc>
              </a:pPr>
              <a:r>
                <a:rPr lang="en-US" sz="2499" spc="49">
                  <a:solidFill>
                    <a:srgbClr val="FFFFFF"/>
                  </a:solidFill>
                  <a:latin typeface="Aileron"/>
                </a:rPr>
                <a:t>Created the tables</a:t>
              </a:r>
            </a:p>
          </p:txBody>
        </p:sp>
      </p:grpSp>
      <p:grpSp>
        <p:nvGrpSpPr>
          <p:cNvPr id="29" name="Group 29"/>
          <p:cNvGrpSpPr/>
          <p:nvPr/>
        </p:nvGrpSpPr>
        <p:grpSpPr>
          <a:xfrm>
            <a:off x="12194264" y="7876313"/>
            <a:ext cx="3089441" cy="869628"/>
            <a:chOff x="0" y="0"/>
            <a:chExt cx="4119254" cy="1159504"/>
          </a:xfrm>
        </p:grpSpPr>
        <p:sp>
          <p:nvSpPr>
            <p:cNvPr id="30" name="TextBox 30"/>
            <p:cNvSpPr txBox="1"/>
            <p:nvPr/>
          </p:nvSpPr>
          <p:spPr>
            <a:xfrm>
              <a:off x="0" y="-66675"/>
              <a:ext cx="4119254" cy="493395"/>
            </a:xfrm>
            <a:prstGeom prst="rect">
              <a:avLst/>
            </a:prstGeom>
          </p:spPr>
          <p:txBody>
            <a:bodyPr lIns="0" tIns="0" rIns="0" bIns="0" rtlCol="0" anchor="t">
              <a:spAutoFit/>
            </a:bodyPr>
            <a:lstStyle/>
            <a:p>
              <a:pPr>
                <a:lnSpc>
                  <a:spcPts val="3150"/>
                </a:lnSpc>
              </a:pPr>
              <a:endParaRPr/>
            </a:p>
          </p:txBody>
        </p:sp>
        <p:sp>
          <p:nvSpPr>
            <p:cNvPr id="31" name="TextBox 31"/>
            <p:cNvSpPr txBox="1"/>
            <p:nvPr/>
          </p:nvSpPr>
          <p:spPr>
            <a:xfrm>
              <a:off x="0" y="588003"/>
              <a:ext cx="4119254" cy="571501"/>
            </a:xfrm>
            <a:prstGeom prst="rect">
              <a:avLst/>
            </a:prstGeom>
          </p:spPr>
          <p:txBody>
            <a:bodyPr lIns="0" tIns="0" rIns="0" bIns="0" rtlCol="0" anchor="t">
              <a:spAutoFit/>
            </a:bodyPr>
            <a:lstStyle/>
            <a:p>
              <a:pPr>
                <a:lnSpc>
                  <a:spcPts val="3749"/>
                </a:lnSpc>
              </a:pPr>
              <a:endParaRPr/>
            </a:p>
          </p:txBody>
        </p:sp>
      </p:grpSp>
      <p:sp>
        <p:nvSpPr>
          <p:cNvPr id="32" name="Freeform 32"/>
          <p:cNvSpPr/>
          <p:nvPr/>
        </p:nvSpPr>
        <p:spPr>
          <a:xfrm>
            <a:off x="11172641" y="7033834"/>
            <a:ext cx="1337235" cy="267447"/>
          </a:xfrm>
          <a:custGeom>
            <a:avLst/>
            <a:gdLst/>
            <a:ahLst/>
            <a:cxnLst/>
            <a:rect l="l" t="t" r="r" b="b"/>
            <a:pathLst>
              <a:path w="1337235" h="267447">
                <a:moveTo>
                  <a:pt x="0" y="0"/>
                </a:moveTo>
                <a:lnTo>
                  <a:pt x="1337235" y="0"/>
                </a:lnTo>
                <a:lnTo>
                  <a:pt x="1337235" y="267447"/>
                </a:lnTo>
                <a:lnTo>
                  <a:pt x="0" y="2674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Freeform 33"/>
          <p:cNvSpPr/>
          <p:nvPr/>
        </p:nvSpPr>
        <p:spPr>
          <a:xfrm>
            <a:off x="5752958" y="2911174"/>
            <a:ext cx="685931" cy="685931"/>
          </a:xfrm>
          <a:custGeom>
            <a:avLst/>
            <a:gdLst/>
            <a:ahLst/>
            <a:cxnLst/>
            <a:rect l="l" t="t" r="r" b="b"/>
            <a:pathLst>
              <a:path w="685931" h="685931">
                <a:moveTo>
                  <a:pt x="0" y="0"/>
                </a:moveTo>
                <a:lnTo>
                  <a:pt x="685930" y="0"/>
                </a:lnTo>
                <a:lnTo>
                  <a:pt x="685930" y="685931"/>
                </a:lnTo>
                <a:lnTo>
                  <a:pt x="0" y="6859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34" name="Group 34"/>
          <p:cNvGrpSpPr/>
          <p:nvPr/>
        </p:nvGrpSpPr>
        <p:grpSpPr>
          <a:xfrm>
            <a:off x="17293116" y="565634"/>
            <a:ext cx="397367" cy="28996"/>
            <a:chOff x="0" y="0"/>
            <a:chExt cx="128243" cy="9358"/>
          </a:xfrm>
        </p:grpSpPr>
        <p:sp>
          <p:nvSpPr>
            <p:cNvPr id="35" name="Freeform 3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36" name="TextBox 36"/>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37" name="Group 37"/>
          <p:cNvGrpSpPr/>
          <p:nvPr/>
        </p:nvGrpSpPr>
        <p:grpSpPr>
          <a:xfrm>
            <a:off x="17293116" y="657737"/>
            <a:ext cx="397367" cy="28996"/>
            <a:chOff x="0" y="0"/>
            <a:chExt cx="128243" cy="9358"/>
          </a:xfrm>
        </p:grpSpPr>
        <p:sp>
          <p:nvSpPr>
            <p:cNvPr id="38" name="Freeform 3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txBody>
            <a:bodyPr/>
            <a:lstStyle/>
            <a:p>
              <a:endParaRPr lang="en-US"/>
            </a:p>
          </p:txBody>
        </p:sp>
        <p:sp>
          <p:nvSpPr>
            <p:cNvPr id="39" name="TextBox 3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40" name="Freeform 40"/>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1" name="Freeform 41"/>
          <p:cNvSpPr/>
          <p:nvPr/>
        </p:nvSpPr>
        <p:spPr>
          <a:xfrm rot="-5400000">
            <a:off x="9157512" y="634687"/>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2" name="TextBox 42"/>
          <p:cNvSpPr txBox="1"/>
          <p:nvPr/>
        </p:nvSpPr>
        <p:spPr>
          <a:xfrm>
            <a:off x="1096258" y="489099"/>
            <a:ext cx="1385913" cy="250190"/>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Georgia Pro"/>
              </a:rPr>
              <a:t>DOODLE</a:t>
            </a:r>
          </a:p>
        </p:txBody>
      </p:sp>
      <p:sp>
        <p:nvSpPr>
          <p:cNvPr id="43" name="TextBox 43"/>
          <p:cNvSpPr txBox="1"/>
          <p:nvPr/>
        </p:nvSpPr>
        <p:spPr>
          <a:xfrm>
            <a:off x="5387167" y="570428"/>
            <a:ext cx="10931867"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MYSQL DATABASE</a:t>
            </a:r>
          </a:p>
        </p:txBody>
      </p:sp>
      <p:sp>
        <p:nvSpPr>
          <p:cNvPr id="44" name="Slide Number Placeholder 43">
            <a:extLst>
              <a:ext uri="{FF2B5EF4-FFF2-40B4-BE49-F238E27FC236}">
                <a16:creationId xmlns:a16="http://schemas.microsoft.com/office/drawing/2014/main" id="{4D96BA3D-166A-FFDA-8D15-E02F5FD30A7C}"/>
              </a:ext>
            </a:extLst>
          </p:cNvPr>
          <p:cNvSpPr>
            <a:spLocks noGrp="1"/>
          </p:cNvSpPr>
          <p:nvPr>
            <p:ph type="sldNum" sz="quarter" idx="12"/>
          </p:nvPr>
        </p:nvSpPr>
        <p:spPr>
          <a:xfrm>
            <a:off x="15621000" y="114300"/>
            <a:ext cx="2133600" cy="365125"/>
          </a:xfrm>
        </p:spPr>
        <p:txBody>
          <a:bodyPr/>
          <a:lstStyle/>
          <a:p>
            <a:fld id="{B6F15528-21DE-4FAA-801E-634DDDAF4B2B}" type="slidenum">
              <a:rPr lang="en-US" sz="3600" smtClean="0"/>
              <a:pPr/>
              <a:t>9</a:t>
            </a:fld>
            <a:endParaRPr lang="en-US" sz="3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TotalTime>
  <Words>996</Words>
  <Application>Microsoft Office PowerPoint</Application>
  <PresentationFormat>Benutzerdefiniert</PresentationFormat>
  <Paragraphs>285</Paragraphs>
  <Slides>26</Slides>
  <Notes>0</Notes>
  <HiddenSlides>0</HiddenSlides>
  <MMClips>0</MMClips>
  <ScaleCrop>false</ScaleCrop>
  <HeadingPairs>
    <vt:vector size="4" baseType="variant">
      <vt:variant>
        <vt:lpstr>Design</vt:lpstr>
      </vt:variant>
      <vt:variant>
        <vt:i4>1</vt:i4>
      </vt:variant>
      <vt:variant>
        <vt:lpstr>Folientitel</vt:lpstr>
      </vt:variant>
      <vt:variant>
        <vt:i4>26</vt:i4>
      </vt:variant>
    </vt:vector>
  </HeadingPairs>
  <TitlesOfParts>
    <vt:vector size="27" baseType="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Technology Presentation</dc:title>
  <dc:creator>Madhura Bharat Aravendekar</dc:creator>
  <cp:lastModifiedBy>Madhura Bharat Aravendekar</cp:lastModifiedBy>
  <cp:revision>17</cp:revision>
  <dcterms:created xsi:type="dcterms:W3CDTF">2006-08-16T00:00:00Z</dcterms:created>
  <dcterms:modified xsi:type="dcterms:W3CDTF">2024-03-11T10:45:28Z</dcterms:modified>
  <dc:identifier>DAF_CzESxU8</dc:identifier>
</cp:coreProperties>
</file>